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4"/>
    <p:sldMasterId id="2147483866" r:id="rId5"/>
    <p:sldMasterId id="2147483885" r:id="rId6"/>
    <p:sldMasterId id="2147483897" r:id="rId7"/>
  </p:sldMasterIdLst>
  <p:notesMasterIdLst>
    <p:notesMasterId r:id="rId47"/>
  </p:notesMasterIdLst>
  <p:handoutMasterIdLst>
    <p:handoutMasterId r:id="rId48"/>
  </p:handoutMasterIdLst>
  <p:sldIdLst>
    <p:sldId id="1341" r:id="rId8"/>
    <p:sldId id="1373" r:id="rId9"/>
    <p:sldId id="1377" r:id="rId10"/>
    <p:sldId id="1379" r:id="rId11"/>
    <p:sldId id="1378" r:id="rId12"/>
    <p:sldId id="630" r:id="rId13"/>
    <p:sldId id="1361" r:id="rId14"/>
    <p:sldId id="1374" r:id="rId15"/>
    <p:sldId id="271" r:id="rId16"/>
    <p:sldId id="1362" r:id="rId17"/>
    <p:sldId id="1363" r:id="rId18"/>
    <p:sldId id="1375" r:id="rId19"/>
    <p:sldId id="1096" r:id="rId20"/>
    <p:sldId id="1343" r:id="rId21"/>
    <p:sldId id="274" r:id="rId22"/>
    <p:sldId id="275" r:id="rId23"/>
    <p:sldId id="313" r:id="rId24"/>
    <p:sldId id="1376" r:id="rId25"/>
    <p:sldId id="852" r:id="rId26"/>
    <p:sldId id="858" r:id="rId27"/>
    <p:sldId id="1358" r:id="rId28"/>
    <p:sldId id="854" r:id="rId29"/>
    <p:sldId id="1364" r:id="rId30"/>
    <p:sldId id="278" r:id="rId31"/>
    <p:sldId id="1366" r:id="rId32"/>
    <p:sldId id="279" r:id="rId33"/>
    <p:sldId id="280" r:id="rId34"/>
    <p:sldId id="1357" r:id="rId35"/>
    <p:sldId id="1359" r:id="rId36"/>
    <p:sldId id="1360" r:id="rId37"/>
    <p:sldId id="281" r:id="rId38"/>
    <p:sldId id="1356" r:id="rId39"/>
    <p:sldId id="840" r:id="rId40"/>
    <p:sldId id="261" r:id="rId41"/>
    <p:sldId id="843" r:id="rId42"/>
    <p:sldId id="844" r:id="rId43"/>
    <p:sldId id="846" r:id="rId44"/>
    <p:sldId id="845" r:id="rId45"/>
    <p:sldId id="860" r:id="rId46"/>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D06345D-B75D-4E36-BB66-654D28931239}">
          <p14:sldIdLst>
            <p14:sldId id="1341"/>
            <p14:sldId id="1373"/>
            <p14:sldId id="1377"/>
            <p14:sldId id="1379"/>
            <p14:sldId id="1378"/>
            <p14:sldId id="630"/>
            <p14:sldId id="1361"/>
            <p14:sldId id="1374"/>
            <p14:sldId id="271"/>
            <p14:sldId id="1362"/>
            <p14:sldId id="1363"/>
            <p14:sldId id="1375"/>
            <p14:sldId id="1096"/>
            <p14:sldId id="1343"/>
            <p14:sldId id="274"/>
            <p14:sldId id="275"/>
            <p14:sldId id="313"/>
            <p14:sldId id="1376"/>
            <p14:sldId id="852"/>
            <p14:sldId id="858"/>
            <p14:sldId id="1358"/>
            <p14:sldId id="854"/>
            <p14:sldId id="1364"/>
            <p14:sldId id="278"/>
            <p14:sldId id="1366"/>
            <p14:sldId id="279"/>
            <p14:sldId id="280"/>
            <p14:sldId id="1357"/>
            <p14:sldId id="1359"/>
            <p14:sldId id="1360"/>
            <p14:sldId id="281"/>
            <p14:sldId id="1356"/>
            <p14:sldId id="840"/>
            <p14:sldId id="261"/>
            <p14:sldId id="843"/>
            <p14:sldId id="844"/>
            <p14:sldId id="846"/>
            <p14:sldId id="845"/>
            <p14:sldId id="860"/>
          </p14:sldIdLst>
        </p14:section>
      </p14:sectionLst>
    </p:ext>
    <p:ext uri="{EFAFB233-063F-42B5-8137-9DF3F51BA10A}">
      <p15:sldGuideLst xmlns:p15="http://schemas.microsoft.com/office/powerpoint/2012/main">
        <p15:guide id="1" orient="horz" pos="1296" userDrawn="1">
          <p15:clr>
            <a:srgbClr val="A4A3A4"/>
          </p15:clr>
        </p15:guide>
        <p15:guide id="2"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use, Blake D" initials="KBD" lastIdx="8" clrIdx="0">
    <p:extLst>
      <p:ext uri="{19B8F6BF-5375-455C-9EA6-DF929625EA0E}">
        <p15:presenceInfo xmlns:p15="http://schemas.microsoft.com/office/powerpoint/2012/main" userId="S::blake.kluse@pnnl.gov::66ab20a6-95a4-4cd8-bae1-8ac0e4c03c0e" providerId="AD"/>
      </p:ext>
    </p:extLst>
  </p:cmAuthor>
  <p:cmAuthor id="2" name="Stephen J. Young" initials="SJY" lastIdx="7" clrIdx="1">
    <p:extLst>
      <p:ext uri="{19B8F6BF-5375-455C-9EA6-DF929625EA0E}">
        <p15:presenceInfo xmlns:p15="http://schemas.microsoft.com/office/powerpoint/2012/main" userId="Stephen J. Young" providerId="None"/>
      </p:ext>
    </p:extLst>
  </p:cmAuthor>
  <p:cmAuthor id="3" name="Gosink, Luke" initials="GL" lastIdx="1" clrIdx="2">
    <p:extLst>
      <p:ext uri="{19B8F6BF-5375-455C-9EA6-DF929625EA0E}">
        <p15:presenceInfo xmlns:p15="http://schemas.microsoft.com/office/powerpoint/2012/main" userId="S::luke.gosink@pnnl.gov::f9016b4f-38ba-40cd-bfdd-4207b8c5786e" providerId="AD"/>
      </p:ext>
    </p:extLst>
  </p:cmAuthor>
  <p:cmAuthor id="4" name="Smith, Karen S" initials="SKS" lastIdx="17" clrIdx="3">
    <p:extLst>
      <p:ext uri="{19B8F6BF-5375-455C-9EA6-DF929625EA0E}">
        <p15:presenceInfo xmlns:p15="http://schemas.microsoft.com/office/powerpoint/2012/main" userId="S::Karen.Smith@pnnl.gov::218a17dd-f03d-4f29-9c5b-e0a396ee485c" providerId="AD"/>
      </p:ext>
    </p:extLst>
  </p:cmAuthor>
  <p:cmAuthor id="5" name="Tuor, Aaron R" initials="TAR" lastIdx="1" clrIdx="4">
    <p:extLst>
      <p:ext uri="{19B8F6BF-5375-455C-9EA6-DF929625EA0E}">
        <p15:presenceInfo xmlns:p15="http://schemas.microsoft.com/office/powerpoint/2012/main" userId="S::aaron.tuor@pnnl.gov::465ba38a-2e68-4701-a295-8544976f2e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86CD"/>
    <a:srgbClr val="D9D9D9"/>
    <a:srgbClr val="FFC000"/>
    <a:srgbClr val="C483CF"/>
    <a:srgbClr val="A63F1E"/>
    <a:srgbClr val="00AFEF"/>
    <a:srgbClr val="C37FCF"/>
    <a:srgbClr val="00ADED"/>
    <a:srgbClr val="FFC785"/>
    <a:srgbClr val="83D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6374E-EA35-4807-AA56-32F9928CA3B2}" v="26" dt="2021-06-17T18:33:20.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81" autoAdjust="0"/>
  </p:normalViewPr>
  <p:slideViewPr>
    <p:cSldViewPr snapToGrid="0">
      <p:cViewPr varScale="1">
        <p:scale>
          <a:sx n="69" d="100"/>
          <a:sy n="69" d="100"/>
        </p:scale>
        <p:origin x="662" y="43"/>
      </p:cViewPr>
      <p:guideLst>
        <p:guide orient="horz" pos="1296"/>
        <p:guide pos="6936"/>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08A6374E-EA35-4807-AA56-32F9928CA3B2}"/>
    <pc:docChg chg="undo custSel addSld delSld modSld sldOrd modSection">
      <pc:chgData name="Drgona, Jan" userId="8107277a-43fb-42e1-8aa0-684adf187181" providerId="ADAL" clId="{08A6374E-EA35-4807-AA56-32F9928CA3B2}" dt="2021-06-17T18:33:40.347" v="714" actId="1076"/>
      <pc:docMkLst>
        <pc:docMk/>
      </pc:docMkLst>
      <pc:sldChg chg="del">
        <pc:chgData name="Drgona, Jan" userId="8107277a-43fb-42e1-8aa0-684adf187181" providerId="ADAL" clId="{08A6374E-EA35-4807-AA56-32F9928CA3B2}" dt="2021-06-16T18:44:15.950" v="531" actId="47"/>
        <pc:sldMkLst>
          <pc:docMk/>
          <pc:sldMk cId="2047221726" sldId="269"/>
        </pc:sldMkLst>
      </pc:sldChg>
      <pc:sldChg chg="modTransition">
        <pc:chgData name="Drgona, Jan" userId="8107277a-43fb-42e1-8aa0-684adf187181" providerId="ADAL" clId="{08A6374E-EA35-4807-AA56-32F9928CA3B2}" dt="2021-06-16T18:45:10.078" v="535"/>
        <pc:sldMkLst>
          <pc:docMk/>
          <pc:sldMk cId="3139792613" sldId="271"/>
        </pc:sldMkLst>
      </pc:sldChg>
      <pc:sldChg chg="modSp mod">
        <pc:chgData name="Drgona, Jan" userId="8107277a-43fb-42e1-8aa0-684adf187181" providerId="ADAL" clId="{08A6374E-EA35-4807-AA56-32F9928CA3B2}" dt="2021-06-06T20:00:13.288" v="447" actId="20577"/>
        <pc:sldMkLst>
          <pc:docMk/>
          <pc:sldMk cId="4200633640" sldId="274"/>
        </pc:sldMkLst>
        <pc:spChg chg="mod">
          <ac:chgData name="Drgona, Jan" userId="8107277a-43fb-42e1-8aa0-684adf187181" providerId="ADAL" clId="{08A6374E-EA35-4807-AA56-32F9928CA3B2}" dt="2021-06-06T19:58:37.082" v="407" actId="14100"/>
          <ac:spMkLst>
            <pc:docMk/>
            <pc:sldMk cId="4200633640" sldId="274"/>
            <ac:spMk id="3" creationId="{FBC06C46-96C7-4F80-B7F4-15A850D64EB5}"/>
          </ac:spMkLst>
        </pc:spChg>
        <pc:spChg chg="mod">
          <ac:chgData name="Drgona, Jan" userId="8107277a-43fb-42e1-8aa0-684adf187181" providerId="ADAL" clId="{08A6374E-EA35-4807-AA56-32F9928CA3B2}" dt="2021-06-06T20:00:13.288" v="447" actId="20577"/>
          <ac:spMkLst>
            <pc:docMk/>
            <pc:sldMk cId="4200633640" sldId="274"/>
            <ac:spMk id="4" creationId="{2A51870E-2714-4726-943A-F1A1A6601824}"/>
          </ac:spMkLst>
        </pc:spChg>
      </pc:sldChg>
      <pc:sldChg chg="modTransition">
        <pc:chgData name="Drgona, Jan" userId="8107277a-43fb-42e1-8aa0-684adf187181" providerId="ADAL" clId="{08A6374E-EA35-4807-AA56-32F9928CA3B2}" dt="2021-06-16T18:46:48.020" v="542"/>
        <pc:sldMkLst>
          <pc:docMk/>
          <pc:sldMk cId="3336431783" sldId="275"/>
        </pc:sldMkLst>
      </pc:sldChg>
      <pc:sldChg chg="del">
        <pc:chgData name="Drgona, Jan" userId="8107277a-43fb-42e1-8aa0-684adf187181" providerId="ADAL" clId="{08A6374E-EA35-4807-AA56-32F9928CA3B2}" dt="2021-06-16T18:46:40.398" v="539" actId="47"/>
        <pc:sldMkLst>
          <pc:docMk/>
          <pc:sldMk cId="101170818" sldId="276"/>
        </pc:sldMkLst>
      </pc:sldChg>
      <pc:sldChg chg="modSp mod">
        <pc:chgData name="Drgona, Jan" userId="8107277a-43fb-42e1-8aa0-684adf187181" providerId="ADAL" clId="{08A6374E-EA35-4807-AA56-32F9928CA3B2}" dt="2021-06-06T19:50:37.102" v="271"/>
        <pc:sldMkLst>
          <pc:docMk/>
          <pc:sldMk cId="400661278" sldId="278"/>
        </pc:sldMkLst>
        <pc:spChg chg="mod">
          <ac:chgData name="Drgona, Jan" userId="8107277a-43fb-42e1-8aa0-684adf187181" providerId="ADAL" clId="{08A6374E-EA35-4807-AA56-32F9928CA3B2}" dt="2021-06-06T19:50:37.102" v="271"/>
          <ac:spMkLst>
            <pc:docMk/>
            <pc:sldMk cId="400661278" sldId="278"/>
            <ac:spMk id="7" creationId="{E8510A15-9593-4396-B14C-8FCEC2054B32}"/>
          </ac:spMkLst>
        </pc:spChg>
      </pc:sldChg>
      <pc:sldChg chg="modSp mod ord modTransition">
        <pc:chgData name="Drgona, Jan" userId="8107277a-43fb-42e1-8aa0-684adf187181" providerId="ADAL" clId="{08A6374E-EA35-4807-AA56-32F9928CA3B2}" dt="2021-06-16T18:49:10.881" v="567" actId="20577"/>
        <pc:sldMkLst>
          <pc:docMk/>
          <pc:sldMk cId="677141248" sldId="279"/>
        </pc:sldMkLst>
        <pc:spChg chg="mod">
          <ac:chgData name="Drgona, Jan" userId="8107277a-43fb-42e1-8aa0-684adf187181" providerId="ADAL" clId="{08A6374E-EA35-4807-AA56-32F9928CA3B2}" dt="2021-06-16T18:49:10.881" v="567" actId="20577"/>
          <ac:spMkLst>
            <pc:docMk/>
            <pc:sldMk cId="677141248" sldId="279"/>
            <ac:spMk id="3" creationId="{7F85AC77-C712-4E84-A729-36DA136A4D03}"/>
          </ac:spMkLst>
        </pc:spChg>
      </pc:sldChg>
      <pc:sldChg chg="del">
        <pc:chgData name="Drgona, Jan" userId="8107277a-43fb-42e1-8aa0-684adf187181" providerId="ADAL" clId="{08A6374E-EA35-4807-AA56-32F9928CA3B2}" dt="2021-06-16T18:44:19.204" v="532" actId="47"/>
        <pc:sldMkLst>
          <pc:docMk/>
          <pc:sldMk cId="2142909977" sldId="857"/>
        </pc:sldMkLst>
      </pc:sldChg>
      <pc:sldChg chg="del">
        <pc:chgData name="Drgona, Jan" userId="8107277a-43fb-42e1-8aa0-684adf187181" providerId="ADAL" clId="{08A6374E-EA35-4807-AA56-32F9928CA3B2}" dt="2021-06-16T18:44:54.136" v="534" actId="47"/>
        <pc:sldMkLst>
          <pc:docMk/>
          <pc:sldMk cId="3199024451" sldId="859"/>
        </pc:sldMkLst>
      </pc:sldChg>
      <pc:sldChg chg="modSp add mod">
        <pc:chgData name="Drgona, Jan" userId="8107277a-43fb-42e1-8aa0-684adf187181" providerId="ADAL" clId="{08A6374E-EA35-4807-AA56-32F9928CA3B2}" dt="2021-06-06T19:56:53.451" v="404" actId="20577"/>
        <pc:sldMkLst>
          <pc:docMk/>
          <pc:sldMk cId="1988921246" sldId="1096"/>
        </pc:sldMkLst>
        <pc:spChg chg="mod">
          <ac:chgData name="Drgona, Jan" userId="8107277a-43fb-42e1-8aa0-684adf187181" providerId="ADAL" clId="{08A6374E-EA35-4807-AA56-32F9928CA3B2}" dt="2021-06-06T19:54:20.201" v="297" actId="255"/>
          <ac:spMkLst>
            <pc:docMk/>
            <pc:sldMk cId="1988921246" sldId="1096"/>
            <ac:spMk id="2" creationId="{7F5FD97D-AD65-A14D-A584-DF7F474A1613}"/>
          </ac:spMkLst>
        </pc:spChg>
        <pc:spChg chg="mod">
          <ac:chgData name="Drgona, Jan" userId="8107277a-43fb-42e1-8aa0-684adf187181" providerId="ADAL" clId="{08A6374E-EA35-4807-AA56-32F9928CA3B2}" dt="2021-06-06T19:56:53.451" v="404" actId="20577"/>
          <ac:spMkLst>
            <pc:docMk/>
            <pc:sldMk cId="1988921246" sldId="1096"/>
            <ac:spMk id="5" creationId="{D8912CE6-F079-E546-899F-20A9E032542E}"/>
          </ac:spMkLst>
        </pc:spChg>
      </pc:sldChg>
      <pc:sldChg chg="add del">
        <pc:chgData name="Drgona, Jan" userId="8107277a-43fb-42e1-8aa0-684adf187181" providerId="ADAL" clId="{08A6374E-EA35-4807-AA56-32F9928CA3B2}" dt="2021-06-06T19:48:56.937" v="258" actId="47"/>
        <pc:sldMkLst>
          <pc:docMk/>
          <pc:sldMk cId="950650234" sldId="1100"/>
        </pc:sldMkLst>
      </pc:sldChg>
      <pc:sldChg chg="modSp mod">
        <pc:chgData name="Drgona, Jan" userId="8107277a-43fb-42e1-8aa0-684adf187181" providerId="ADAL" clId="{08A6374E-EA35-4807-AA56-32F9928CA3B2}" dt="2021-06-06T19:38:38.587" v="16" actId="20577"/>
        <pc:sldMkLst>
          <pc:docMk/>
          <pc:sldMk cId="3352632306" sldId="1341"/>
        </pc:sldMkLst>
        <pc:spChg chg="mod">
          <ac:chgData name="Drgona, Jan" userId="8107277a-43fb-42e1-8aa0-684adf187181" providerId="ADAL" clId="{08A6374E-EA35-4807-AA56-32F9928CA3B2}" dt="2021-06-06T19:38:38.587" v="16" actId="20577"/>
          <ac:spMkLst>
            <pc:docMk/>
            <pc:sldMk cId="3352632306" sldId="1341"/>
            <ac:spMk id="8" creationId="{33F60979-F64F-4447-B32B-860CD24F32E3}"/>
          </ac:spMkLst>
        </pc:spChg>
      </pc:sldChg>
      <pc:sldChg chg="modSp mod">
        <pc:chgData name="Drgona, Jan" userId="8107277a-43fb-42e1-8aa0-684adf187181" providerId="ADAL" clId="{08A6374E-EA35-4807-AA56-32F9928CA3B2}" dt="2021-06-06T19:55:17.654" v="368" actId="6549"/>
        <pc:sldMkLst>
          <pc:docMk/>
          <pc:sldMk cId="900466326" sldId="1343"/>
        </pc:sldMkLst>
        <pc:spChg chg="mod">
          <ac:chgData name="Drgona, Jan" userId="8107277a-43fb-42e1-8aa0-684adf187181" providerId="ADAL" clId="{08A6374E-EA35-4807-AA56-32F9928CA3B2}" dt="2021-06-06T19:55:17.654" v="368" actId="6549"/>
          <ac:spMkLst>
            <pc:docMk/>
            <pc:sldMk cId="900466326" sldId="1343"/>
            <ac:spMk id="3" creationId="{E6856612-3D97-45E2-A278-53875265FAF1}"/>
          </ac:spMkLst>
        </pc:spChg>
      </pc:sldChg>
      <pc:sldChg chg="modSp mod">
        <pc:chgData name="Drgona, Jan" userId="8107277a-43fb-42e1-8aa0-684adf187181" providerId="ADAL" clId="{08A6374E-EA35-4807-AA56-32F9928CA3B2}" dt="2021-06-06T20:08:41.425" v="529" actId="20577"/>
        <pc:sldMkLst>
          <pc:docMk/>
          <pc:sldMk cId="4252329399" sldId="1356"/>
        </pc:sldMkLst>
        <pc:spChg chg="mod">
          <ac:chgData name="Drgona, Jan" userId="8107277a-43fb-42e1-8aa0-684adf187181" providerId="ADAL" clId="{08A6374E-EA35-4807-AA56-32F9928CA3B2}" dt="2021-06-06T20:08:41.425" v="529" actId="20577"/>
          <ac:spMkLst>
            <pc:docMk/>
            <pc:sldMk cId="4252329399" sldId="1356"/>
            <ac:spMk id="20" creationId="{480316BE-FCFC-423D-B7EA-944CDF62E4CA}"/>
          </ac:spMkLst>
        </pc:spChg>
      </pc:sldChg>
      <pc:sldChg chg="modSp mod">
        <pc:chgData name="Drgona, Jan" userId="8107277a-43fb-42e1-8aa0-684adf187181" providerId="ADAL" clId="{08A6374E-EA35-4807-AA56-32F9928CA3B2}" dt="2021-06-16T18:49:55.258" v="576" actId="20577"/>
        <pc:sldMkLst>
          <pc:docMk/>
          <pc:sldMk cId="651697254" sldId="1357"/>
        </pc:sldMkLst>
        <pc:spChg chg="mod">
          <ac:chgData name="Drgona, Jan" userId="8107277a-43fb-42e1-8aa0-684adf187181" providerId="ADAL" clId="{08A6374E-EA35-4807-AA56-32F9928CA3B2}" dt="2021-06-16T18:49:55.258" v="576" actId="20577"/>
          <ac:spMkLst>
            <pc:docMk/>
            <pc:sldMk cId="651697254" sldId="1357"/>
            <ac:spMk id="3" creationId="{C02DDCAC-DB40-42AA-84D5-1F56C162BF1B}"/>
          </ac:spMkLst>
        </pc:spChg>
      </pc:sldChg>
      <pc:sldChg chg="addSp delSp modSp mod">
        <pc:chgData name="Drgona, Jan" userId="8107277a-43fb-42e1-8aa0-684adf187181" providerId="ADAL" clId="{08A6374E-EA35-4807-AA56-32F9928CA3B2}" dt="2021-06-06T19:51:58.888" v="295" actId="20577"/>
        <pc:sldMkLst>
          <pc:docMk/>
          <pc:sldMk cId="3787205692" sldId="1364"/>
        </pc:sldMkLst>
        <pc:spChg chg="mod">
          <ac:chgData name="Drgona, Jan" userId="8107277a-43fb-42e1-8aa0-684adf187181" providerId="ADAL" clId="{08A6374E-EA35-4807-AA56-32F9928CA3B2}" dt="2021-06-06T19:51:58.888" v="295" actId="20577"/>
          <ac:spMkLst>
            <pc:docMk/>
            <pc:sldMk cId="3787205692" sldId="1364"/>
            <ac:spMk id="4" creationId="{EDA604EC-66ED-491E-A63F-215CEB5E8C7A}"/>
          </ac:spMkLst>
        </pc:spChg>
        <pc:spChg chg="mod">
          <ac:chgData name="Drgona, Jan" userId="8107277a-43fb-42e1-8aa0-684adf187181" providerId="ADAL" clId="{08A6374E-EA35-4807-AA56-32F9928CA3B2}" dt="2021-06-06T19:51:43.956" v="290" actId="1076"/>
          <ac:spMkLst>
            <pc:docMk/>
            <pc:sldMk cId="3787205692" sldId="1364"/>
            <ac:spMk id="9" creationId="{1598877F-DABF-4993-B52F-A7316E0D4D6D}"/>
          </ac:spMkLst>
        </pc:spChg>
        <pc:picChg chg="add del mod">
          <ac:chgData name="Drgona, Jan" userId="8107277a-43fb-42e1-8aa0-684adf187181" providerId="ADAL" clId="{08A6374E-EA35-4807-AA56-32F9928CA3B2}" dt="2021-06-06T19:51:53.499" v="292" actId="1076"/>
          <ac:picMkLst>
            <pc:docMk/>
            <pc:sldMk cId="3787205692" sldId="1364"/>
            <ac:picMk id="11" creationId="{047F4861-02C0-48B2-8744-C537E71677A8}"/>
          </ac:picMkLst>
        </pc:picChg>
      </pc:sldChg>
      <pc:sldChg chg="addSp delSp modSp new del mod">
        <pc:chgData name="Drgona, Jan" userId="8107277a-43fb-42e1-8aa0-684adf187181" providerId="ADAL" clId="{08A6374E-EA35-4807-AA56-32F9928CA3B2}" dt="2021-06-16T18:45:45.154" v="537" actId="47"/>
        <pc:sldMkLst>
          <pc:docMk/>
          <pc:sldMk cId="3822015042" sldId="1365"/>
        </pc:sldMkLst>
        <pc:spChg chg="del">
          <ac:chgData name="Drgona, Jan" userId="8107277a-43fb-42e1-8aa0-684adf187181" providerId="ADAL" clId="{08A6374E-EA35-4807-AA56-32F9928CA3B2}" dt="2021-06-06T19:41:29.891" v="22" actId="478"/>
          <ac:spMkLst>
            <pc:docMk/>
            <pc:sldMk cId="3822015042" sldId="1365"/>
            <ac:spMk id="3" creationId="{DB97D29E-7173-493D-97FD-3E65E04D1D1E}"/>
          </ac:spMkLst>
        </pc:spChg>
        <pc:spChg chg="del">
          <ac:chgData name="Drgona, Jan" userId="8107277a-43fb-42e1-8aa0-684adf187181" providerId="ADAL" clId="{08A6374E-EA35-4807-AA56-32F9928CA3B2}" dt="2021-06-06T19:41:28.773" v="21" actId="478"/>
          <ac:spMkLst>
            <pc:docMk/>
            <pc:sldMk cId="3822015042" sldId="1365"/>
            <ac:spMk id="4" creationId="{539FE081-A92D-4153-809A-056D5BE6AD95}"/>
          </ac:spMkLst>
        </pc:spChg>
        <pc:spChg chg="add mod">
          <ac:chgData name="Drgona, Jan" userId="8107277a-43fb-42e1-8aa0-684adf187181" providerId="ADAL" clId="{08A6374E-EA35-4807-AA56-32F9928CA3B2}" dt="2021-06-06T19:42:08.306" v="31" actId="14100"/>
          <ac:spMkLst>
            <pc:docMk/>
            <pc:sldMk cId="3822015042" sldId="1365"/>
            <ac:spMk id="6" creationId="{60F3148E-8E83-4C10-8E62-3D346293DF67}"/>
          </ac:spMkLst>
        </pc:spChg>
        <pc:spChg chg="add mod">
          <ac:chgData name="Drgona, Jan" userId="8107277a-43fb-42e1-8aa0-684adf187181" providerId="ADAL" clId="{08A6374E-EA35-4807-AA56-32F9928CA3B2}" dt="2021-06-06T19:41:37.560" v="24" actId="1076"/>
          <ac:spMkLst>
            <pc:docMk/>
            <pc:sldMk cId="3822015042" sldId="1365"/>
            <ac:spMk id="7" creationId="{996B9CAE-8506-452A-B1F6-5D659FDBF973}"/>
          </ac:spMkLst>
        </pc:spChg>
        <pc:spChg chg="add mod">
          <ac:chgData name="Drgona, Jan" userId="8107277a-43fb-42e1-8aa0-684adf187181" providerId="ADAL" clId="{08A6374E-EA35-4807-AA56-32F9928CA3B2}" dt="2021-06-06T19:45:52.358" v="204" actId="1076"/>
          <ac:spMkLst>
            <pc:docMk/>
            <pc:sldMk cId="3822015042" sldId="1365"/>
            <ac:spMk id="8" creationId="{F65F2B25-807D-4C98-A898-BB8DED6869D4}"/>
          </ac:spMkLst>
        </pc:spChg>
        <pc:spChg chg="add mod">
          <ac:chgData name="Drgona, Jan" userId="8107277a-43fb-42e1-8aa0-684adf187181" providerId="ADAL" clId="{08A6374E-EA35-4807-AA56-32F9928CA3B2}" dt="2021-06-06T19:41:37.560" v="24" actId="1076"/>
          <ac:spMkLst>
            <pc:docMk/>
            <pc:sldMk cId="3822015042" sldId="1365"/>
            <ac:spMk id="10" creationId="{5BD59D40-2B40-47D8-93F3-8E00FD28E334}"/>
          </ac:spMkLst>
        </pc:spChg>
        <pc:spChg chg="add mod">
          <ac:chgData name="Drgona, Jan" userId="8107277a-43fb-42e1-8aa0-684adf187181" providerId="ADAL" clId="{08A6374E-EA35-4807-AA56-32F9928CA3B2}" dt="2021-06-06T19:45:57.799" v="205" actId="1076"/>
          <ac:spMkLst>
            <pc:docMk/>
            <pc:sldMk cId="3822015042" sldId="1365"/>
            <ac:spMk id="11" creationId="{7352802B-E2EB-40F6-B9CB-E2ED5DBA5749}"/>
          </ac:spMkLst>
        </pc:spChg>
        <pc:spChg chg="add mod">
          <ac:chgData name="Drgona, Jan" userId="8107277a-43fb-42e1-8aa0-684adf187181" providerId="ADAL" clId="{08A6374E-EA35-4807-AA56-32F9928CA3B2}" dt="2021-06-06T19:41:37.560" v="24" actId="1076"/>
          <ac:spMkLst>
            <pc:docMk/>
            <pc:sldMk cId="3822015042" sldId="1365"/>
            <ac:spMk id="13" creationId="{D0119E79-02A4-4AC4-B9A4-94269DDD65C3}"/>
          </ac:spMkLst>
        </pc:spChg>
        <pc:spChg chg="add mod">
          <ac:chgData name="Drgona, Jan" userId="8107277a-43fb-42e1-8aa0-684adf187181" providerId="ADAL" clId="{08A6374E-EA35-4807-AA56-32F9928CA3B2}" dt="2021-06-06T19:43:10.748" v="110" actId="1038"/>
          <ac:spMkLst>
            <pc:docMk/>
            <pc:sldMk cId="3822015042" sldId="1365"/>
            <ac:spMk id="14" creationId="{D046DCF0-A242-47AF-B32D-FE4E81D2DC01}"/>
          </ac:spMkLst>
        </pc:spChg>
        <pc:spChg chg="add mod">
          <ac:chgData name="Drgona, Jan" userId="8107277a-43fb-42e1-8aa0-684adf187181" providerId="ADAL" clId="{08A6374E-EA35-4807-AA56-32F9928CA3B2}" dt="2021-06-06T19:43:41.791" v="122" actId="14100"/>
          <ac:spMkLst>
            <pc:docMk/>
            <pc:sldMk cId="3822015042" sldId="1365"/>
            <ac:spMk id="15" creationId="{63928207-81AC-4963-B658-8967DE292C5D}"/>
          </ac:spMkLst>
        </pc:spChg>
        <pc:spChg chg="add mod">
          <ac:chgData name="Drgona, Jan" userId="8107277a-43fb-42e1-8aa0-684adf187181" providerId="ADAL" clId="{08A6374E-EA35-4807-AA56-32F9928CA3B2}" dt="2021-06-06T19:48:33.971" v="250" actId="20577"/>
          <ac:spMkLst>
            <pc:docMk/>
            <pc:sldMk cId="3822015042" sldId="1365"/>
            <ac:spMk id="17" creationId="{C08642DD-CB02-4F62-9A5F-A5F147687B6E}"/>
          </ac:spMkLst>
        </pc:spChg>
        <pc:spChg chg="add mod">
          <ac:chgData name="Drgona, Jan" userId="8107277a-43fb-42e1-8aa0-684adf187181" providerId="ADAL" clId="{08A6374E-EA35-4807-AA56-32F9928CA3B2}" dt="2021-06-06T19:43:10.748" v="110" actId="1038"/>
          <ac:spMkLst>
            <pc:docMk/>
            <pc:sldMk cId="3822015042" sldId="1365"/>
            <ac:spMk id="20" creationId="{DAC9A6F2-CEFB-48B4-8A60-767CF60E99A0}"/>
          </ac:spMkLst>
        </pc:spChg>
        <pc:spChg chg="add mod">
          <ac:chgData name="Drgona, Jan" userId="8107277a-43fb-42e1-8aa0-684adf187181" providerId="ADAL" clId="{08A6374E-EA35-4807-AA56-32F9928CA3B2}" dt="2021-06-06T19:46:05.477" v="206" actId="1076"/>
          <ac:spMkLst>
            <pc:docMk/>
            <pc:sldMk cId="3822015042" sldId="1365"/>
            <ac:spMk id="21" creationId="{19779EEA-D613-4400-8C5A-24E508FF35F8}"/>
          </ac:spMkLst>
        </pc:spChg>
        <pc:picChg chg="add mod">
          <ac:chgData name="Drgona, Jan" userId="8107277a-43fb-42e1-8aa0-684adf187181" providerId="ADAL" clId="{08A6374E-EA35-4807-AA56-32F9928CA3B2}" dt="2021-06-06T19:44:21.167" v="194" actId="1035"/>
          <ac:picMkLst>
            <pc:docMk/>
            <pc:sldMk cId="3822015042" sldId="1365"/>
            <ac:picMk id="9" creationId="{59E9D906-50BC-42C3-A76E-B646E0E45699}"/>
          </ac:picMkLst>
        </pc:picChg>
        <pc:picChg chg="add mod">
          <ac:chgData name="Drgona, Jan" userId="8107277a-43fb-42e1-8aa0-684adf187181" providerId="ADAL" clId="{08A6374E-EA35-4807-AA56-32F9928CA3B2}" dt="2021-06-06T19:44:00.768" v="192" actId="1036"/>
          <ac:picMkLst>
            <pc:docMk/>
            <pc:sldMk cId="3822015042" sldId="1365"/>
            <ac:picMk id="12" creationId="{3B5B514D-5708-4F21-8708-04ACA2078A7C}"/>
          </ac:picMkLst>
        </pc:picChg>
        <pc:picChg chg="add mod">
          <ac:chgData name="Drgona, Jan" userId="8107277a-43fb-42e1-8aa0-684adf187181" providerId="ADAL" clId="{08A6374E-EA35-4807-AA56-32F9928CA3B2}" dt="2021-06-06T19:45:47.217" v="203" actId="1037"/>
          <ac:picMkLst>
            <pc:docMk/>
            <pc:sldMk cId="3822015042" sldId="1365"/>
            <ac:picMk id="16" creationId="{EECEE8AD-C9A3-4F75-908D-ACB0FF2012FE}"/>
          </ac:picMkLst>
        </pc:picChg>
        <pc:picChg chg="add mod">
          <ac:chgData name="Drgona, Jan" userId="8107277a-43fb-42e1-8aa0-684adf187181" providerId="ADAL" clId="{08A6374E-EA35-4807-AA56-32F9928CA3B2}" dt="2021-06-06T19:43:10.748" v="110" actId="1038"/>
          <ac:picMkLst>
            <pc:docMk/>
            <pc:sldMk cId="3822015042" sldId="1365"/>
            <ac:picMk id="18" creationId="{35877528-1083-4AD6-8985-E5540350736B}"/>
          </ac:picMkLst>
        </pc:picChg>
        <pc:picChg chg="add mod">
          <ac:chgData name="Drgona, Jan" userId="8107277a-43fb-42e1-8aa0-684adf187181" providerId="ADAL" clId="{08A6374E-EA35-4807-AA56-32F9928CA3B2}" dt="2021-06-06T19:48:48.954" v="257" actId="1037"/>
          <ac:picMkLst>
            <pc:docMk/>
            <pc:sldMk cId="3822015042" sldId="1365"/>
            <ac:picMk id="19" creationId="{9005514D-8D19-42C0-B857-DF6A5862196A}"/>
          </ac:picMkLst>
        </pc:picChg>
      </pc:sldChg>
      <pc:sldChg chg="modSp add mod">
        <pc:chgData name="Drgona, Jan" userId="8107277a-43fb-42e1-8aa0-684adf187181" providerId="ADAL" clId="{08A6374E-EA35-4807-AA56-32F9928CA3B2}" dt="2021-06-16T18:48:54.766" v="552" actId="20577"/>
        <pc:sldMkLst>
          <pc:docMk/>
          <pc:sldMk cId="3506754260" sldId="1366"/>
        </pc:sldMkLst>
        <pc:spChg chg="mod">
          <ac:chgData name="Drgona, Jan" userId="8107277a-43fb-42e1-8aa0-684adf187181" providerId="ADAL" clId="{08A6374E-EA35-4807-AA56-32F9928CA3B2}" dt="2021-06-16T18:48:54.766" v="552" actId="20577"/>
          <ac:spMkLst>
            <pc:docMk/>
            <pc:sldMk cId="3506754260" sldId="1366"/>
            <ac:spMk id="3" creationId="{701493D0-6FC9-4F74-9234-5244E31A139F}"/>
          </ac:spMkLst>
        </pc:spChg>
      </pc:sldChg>
      <pc:sldChg chg="add">
        <pc:chgData name="Drgona, Jan" userId="8107277a-43fb-42e1-8aa0-684adf187181" providerId="ADAL" clId="{08A6374E-EA35-4807-AA56-32F9928CA3B2}" dt="2021-06-16T18:44:09.724" v="530"/>
        <pc:sldMkLst>
          <pc:docMk/>
          <pc:sldMk cId="971930019" sldId="1373"/>
        </pc:sldMkLst>
      </pc:sldChg>
      <pc:sldChg chg="add">
        <pc:chgData name="Drgona, Jan" userId="8107277a-43fb-42e1-8aa0-684adf187181" providerId="ADAL" clId="{08A6374E-EA35-4807-AA56-32F9928CA3B2}" dt="2021-06-16T18:44:51.935" v="533"/>
        <pc:sldMkLst>
          <pc:docMk/>
          <pc:sldMk cId="3120320410" sldId="1374"/>
        </pc:sldMkLst>
      </pc:sldChg>
      <pc:sldChg chg="add">
        <pc:chgData name="Drgona, Jan" userId="8107277a-43fb-42e1-8aa0-684adf187181" providerId="ADAL" clId="{08A6374E-EA35-4807-AA56-32F9928CA3B2}" dt="2021-06-16T18:45:42.136" v="536"/>
        <pc:sldMkLst>
          <pc:docMk/>
          <pc:sldMk cId="1004977810" sldId="1375"/>
        </pc:sldMkLst>
      </pc:sldChg>
      <pc:sldChg chg="add ord modTransition">
        <pc:chgData name="Drgona, Jan" userId="8107277a-43fb-42e1-8aa0-684adf187181" providerId="ADAL" clId="{08A6374E-EA35-4807-AA56-32F9928CA3B2}" dt="2021-06-17T18:23:59.563" v="577"/>
        <pc:sldMkLst>
          <pc:docMk/>
          <pc:sldMk cId="1022776691" sldId="1376"/>
        </pc:sldMkLst>
      </pc:sldChg>
      <pc:sldChg chg="addSp delSp modSp add mod">
        <pc:chgData name="Drgona, Jan" userId="8107277a-43fb-42e1-8aa0-684adf187181" providerId="ADAL" clId="{08A6374E-EA35-4807-AA56-32F9928CA3B2}" dt="2021-06-17T18:27:54.082" v="615" actId="1076"/>
        <pc:sldMkLst>
          <pc:docMk/>
          <pc:sldMk cId="423288839" sldId="1377"/>
        </pc:sldMkLst>
        <pc:spChg chg="del">
          <ac:chgData name="Drgona, Jan" userId="8107277a-43fb-42e1-8aa0-684adf187181" providerId="ADAL" clId="{08A6374E-EA35-4807-AA56-32F9928CA3B2}" dt="2021-06-17T18:26:22.639" v="607" actId="478"/>
          <ac:spMkLst>
            <pc:docMk/>
            <pc:sldMk cId="423288839" sldId="1377"/>
            <ac:spMk id="2" creationId="{AEE5FDD5-4CBD-4D44-BD55-66DB98518662}"/>
          </ac:spMkLst>
        </pc:spChg>
        <pc:spChg chg="del">
          <ac:chgData name="Drgona, Jan" userId="8107277a-43fb-42e1-8aa0-684adf187181" providerId="ADAL" clId="{08A6374E-EA35-4807-AA56-32F9928CA3B2}" dt="2021-06-17T18:26:22.639" v="607" actId="478"/>
          <ac:spMkLst>
            <pc:docMk/>
            <pc:sldMk cId="423288839" sldId="1377"/>
            <ac:spMk id="4" creationId="{0170EED2-A471-482B-8D3F-ADF0764D37C1}"/>
          </ac:spMkLst>
        </pc:spChg>
        <pc:spChg chg="mod">
          <ac:chgData name="Drgona, Jan" userId="8107277a-43fb-42e1-8aa0-684adf187181" providerId="ADAL" clId="{08A6374E-EA35-4807-AA56-32F9928CA3B2}" dt="2021-06-17T18:26:18.372" v="606" actId="20577"/>
          <ac:spMkLst>
            <pc:docMk/>
            <pc:sldMk cId="423288839" sldId="1377"/>
            <ac:spMk id="5" creationId="{87528F6A-6AA8-4FDB-9913-391ADF1A6164}"/>
          </ac:spMkLst>
        </pc:spChg>
        <pc:spChg chg="del">
          <ac:chgData name="Drgona, Jan" userId="8107277a-43fb-42e1-8aa0-684adf187181" providerId="ADAL" clId="{08A6374E-EA35-4807-AA56-32F9928CA3B2}" dt="2021-06-17T18:26:22.639" v="607" actId="478"/>
          <ac:spMkLst>
            <pc:docMk/>
            <pc:sldMk cId="423288839" sldId="1377"/>
            <ac:spMk id="11" creationId="{27D61A16-8245-4C56-B75F-64DF36CE0446}"/>
          </ac:spMkLst>
        </pc:spChg>
        <pc:spChg chg="del">
          <ac:chgData name="Drgona, Jan" userId="8107277a-43fb-42e1-8aa0-684adf187181" providerId="ADAL" clId="{08A6374E-EA35-4807-AA56-32F9928CA3B2}" dt="2021-06-17T18:26:22.639" v="607" actId="478"/>
          <ac:spMkLst>
            <pc:docMk/>
            <pc:sldMk cId="423288839" sldId="1377"/>
            <ac:spMk id="12" creationId="{85DE9ADC-2403-4F54-8D95-B05DC6322274}"/>
          </ac:spMkLst>
        </pc:spChg>
        <pc:spChg chg="del">
          <ac:chgData name="Drgona, Jan" userId="8107277a-43fb-42e1-8aa0-684adf187181" providerId="ADAL" clId="{08A6374E-EA35-4807-AA56-32F9928CA3B2}" dt="2021-06-17T18:26:22.639" v="607" actId="478"/>
          <ac:spMkLst>
            <pc:docMk/>
            <pc:sldMk cId="423288839" sldId="1377"/>
            <ac:spMk id="17" creationId="{2224B037-7D12-4C7B-8954-5FB38DB67267}"/>
          </ac:spMkLst>
        </pc:spChg>
        <pc:picChg chg="add mod">
          <ac:chgData name="Drgona, Jan" userId="8107277a-43fb-42e1-8aa0-684adf187181" providerId="ADAL" clId="{08A6374E-EA35-4807-AA56-32F9928CA3B2}" dt="2021-06-17T18:27:54.082" v="615" actId="1076"/>
          <ac:picMkLst>
            <pc:docMk/>
            <pc:sldMk cId="423288839" sldId="1377"/>
            <ac:picMk id="7" creationId="{048EC4BB-CE12-4E12-AE22-AA2BF13A9991}"/>
          </ac:picMkLst>
        </pc:picChg>
        <pc:picChg chg="del">
          <ac:chgData name="Drgona, Jan" userId="8107277a-43fb-42e1-8aa0-684adf187181" providerId="ADAL" clId="{08A6374E-EA35-4807-AA56-32F9928CA3B2}" dt="2021-06-17T18:26:22.639" v="607" actId="478"/>
          <ac:picMkLst>
            <pc:docMk/>
            <pc:sldMk cId="423288839" sldId="1377"/>
            <ac:picMk id="13" creationId="{CD64BDAD-1C6D-4E1B-8357-FB28449B1468}"/>
          </ac:picMkLst>
        </pc:picChg>
        <pc:picChg chg="del">
          <ac:chgData name="Drgona, Jan" userId="8107277a-43fb-42e1-8aa0-684adf187181" providerId="ADAL" clId="{08A6374E-EA35-4807-AA56-32F9928CA3B2}" dt="2021-06-17T18:26:22.639" v="607" actId="478"/>
          <ac:picMkLst>
            <pc:docMk/>
            <pc:sldMk cId="423288839" sldId="1377"/>
            <ac:picMk id="14" creationId="{4C3D1EF1-D3DF-4C33-BAE7-0D3AD2B18737}"/>
          </ac:picMkLst>
        </pc:picChg>
        <pc:picChg chg="del">
          <ac:chgData name="Drgona, Jan" userId="8107277a-43fb-42e1-8aa0-684adf187181" providerId="ADAL" clId="{08A6374E-EA35-4807-AA56-32F9928CA3B2}" dt="2021-06-17T18:26:22.639" v="607" actId="478"/>
          <ac:picMkLst>
            <pc:docMk/>
            <pc:sldMk cId="423288839" sldId="1377"/>
            <ac:picMk id="15" creationId="{4CEF05D0-F46A-4978-BD80-18076E59712F}"/>
          </ac:picMkLst>
        </pc:picChg>
        <pc:picChg chg="del">
          <ac:chgData name="Drgona, Jan" userId="8107277a-43fb-42e1-8aa0-684adf187181" providerId="ADAL" clId="{08A6374E-EA35-4807-AA56-32F9928CA3B2}" dt="2021-06-17T18:26:22.639" v="607" actId="478"/>
          <ac:picMkLst>
            <pc:docMk/>
            <pc:sldMk cId="423288839" sldId="1377"/>
            <ac:picMk id="1026" creationId="{2FCDC936-57C8-47F2-B144-6129D4FD9771}"/>
          </ac:picMkLst>
        </pc:picChg>
      </pc:sldChg>
      <pc:sldChg chg="addSp delSp modSp add mod">
        <pc:chgData name="Drgona, Jan" userId="8107277a-43fb-42e1-8aa0-684adf187181" providerId="ADAL" clId="{08A6374E-EA35-4807-AA56-32F9928CA3B2}" dt="2021-06-17T18:30:19.915" v="682" actId="1076"/>
        <pc:sldMkLst>
          <pc:docMk/>
          <pc:sldMk cId="1969221547" sldId="1378"/>
        </pc:sldMkLst>
        <pc:spChg chg="mod">
          <ac:chgData name="Drgona, Jan" userId="8107277a-43fb-42e1-8aa0-684adf187181" providerId="ADAL" clId="{08A6374E-EA35-4807-AA56-32F9928CA3B2}" dt="2021-06-17T18:29:37.202" v="676" actId="404"/>
          <ac:spMkLst>
            <pc:docMk/>
            <pc:sldMk cId="1969221547" sldId="1378"/>
            <ac:spMk id="5" creationId="{87528F6A-6AA8-4FDB-9913-391ADF1A6164}"/>
          </ac:spMkLst>
        </pc:spChg>
        <pc:picChg chg="add mod">
          <ac:chgData name="Drgona, Jan" userId="8107277a-43fb-42e1-8aa0-684adf187181" providerId="ADAL" clId="{08A6374E-EA35-4807-AA56-32F9928CA3B2}" dt="2021-06-17T18:30:19.915" v="682" actId="1076"/>
          <ac:picMkLst>
            <pc:docMk/>
            <pc:sldMk cId="1969221547" sldId="1378"/>
            <ac:picMk id="4" creationId="{5C234FE8-0861-4272-B0AB-DEC17E16E06E}"/>
          </ac:picMkLst>
        </pc:picChg>
        <pc:picChg chg="del">
          <ac:chgData name="Drgona, Jan" userId="8107277a-43fb-42e1-8aa0-684adf187181" providerId="ADAL" clId="{08A6374E-EA35-4807-AA56-32F9928CA3B2}" dt="2021-06-17T18:29:10.353" v="617" actId="478"/>
          <ac:picMkLst>
            <pc:docMk/>
            <pc:sldMk cId="1969221547" sldId="1378"/>
            <ac:picMk id="7" creationId="{048EC4BB-CE12-4E12-AE22-AA2BF13A9991}"/>
          </ac:picMkLst>
        </pc:picChg>
      </pc:sldChg>
      <pc:sldChg chg="addSp delSp modSp add mod">
        <pc:chgData name="Drgona, Jan" userId="8107277a-43fb-42e1-8aa0-684adf187181" providerId="ADAL" clId="{08A6374E-EA35-4807-AA56-32F9928CA3B2}" dt="2021-06-17T18:33:40.347" v="714" actId="1076"/>
        <pc:sldMkLst>
          <pc:docMk/>
          <pc:sldMk cId="2834280955" sldId="1379"/>
        </pc:sldMkLst>
        <pc:spChg chg="mod">
          <ac:chgData name="Drgona, Jan" userId="8107277a-43fb-42e1-8aa0-684adf187181" providerId="ADAL" clId="{08A6374E-EA35-4807-AA56-32F9928CA3B2}" dt="2021-06-17T18:32:55.532" v="704" actId="20577"/>
          <ac:spMkLst>
            <pc:docMk/>
            <pc:sldMk cId="2834280955" sldId="1379"/>
            <ac:spMk id="5" creationId="{87528F6A-6AA8-4FDB-9913-391ADF1A6164}"/>
          </ac:spMkLst>
        </pc:spChg>
        <pc:picChg chg="add mod modCrop">
          <ac:chgData name="Drgona, Jan" userId="8107277a-43fb-42e1-8aa0-684adf187181" providerId="ADAL" clId="{08A6374E-EA35-4807-AA56-32F9928CA3B2}" dt="2021-06-17T18:33:40.347" v="714" actId="1076"/>
          <ac:picMkLst>
            <pc:docMk/>
            <pc:sldMk cId="2834280955" sldId="1379"/>
            <ac:picMk id="4" creationId="{EECD0027-FDFC-407C-B8E3-5D8D611A41FA}"/>
          </ac:picMkLst>
        </pc:picChg>
        <pc:picChg chg="del">
          <ac:chgData name="Drgona, Jan" userId="8107277a-43fb-42e1-8aa0-684adf187181" providerId="ADAL" clId="{08A6374E-EA35-4807-AA56-32F9928CA3B2}" dt="2021-06-17T18:32:56.685" v="705" actId="478"/>
          <ac:picMkLst>
            <pc:docMk/>
            <pc:sldMk cId="2834280955" sldId="1379"/>
            <ac:picMk id="7" creationId="{048EC4BB-CE12-4E12-AE22-AA2BF13A9991}"/>
          </ac:picMkLst>
        </pc:picChg>
      </pc:sldChg>
      <pc:sldMasterChg chg="delSldLayout">
        <pc:chgData name="Drgona, Jan" userId="8107277a-43fb-42e1-8aa0-684adf187181" providerId="ADAL" clId="{08A6374E-EA35-4807-AA56-32F9928CA3B2}" dt="2021-06-06T19:48:56.937" v="258" actId="47"/>
        <pc:sldMasterMkLst>
          <pc:docMk/>
          <pc:sldMasterMk cId="4149698040" sldId="2147483856"/>
        </pc:sldMasterMkLst>
        <pc:sldLayoutChg chg="del">
          <pc:chgData name="Drgona, Jan" userId="8107277a-43fb-42e1-8aa0-684adf187181" providerId="ADAL" clId="{08A6374E-EA35-4807-AA56-32F9928CA3B2}" dt="2021-06-06T19:41:08.869" v="19" actId="47"/>
          <pc:sldLayoutMkLst>
            <pc:docMk/>
            <pc:sldMasterMk cId="4149698040" sldId="2147483856"/>
            <pc:sldLayoutMk cId="1663174951" sldId="2147483908"/>
          </pc:sldLayoutMkLst>
        </pc:sldLayoutChg>
        <pc:sldLayoutChg chg="del">
          <pc:chgData name="Drgona, Jan" userId="8107277a-43fb-42e1-8aa0-684adf187181" providerId="ADAL" clId="{08A6374E-EA35-4807-AA56-32F9928CA3B2}" dt="2021-06-06T19:48:56.937" v="258" actId="47"/>
          <pc:sldLayoutMkLst>
            <pc:docMk/>
            <pc:sldMasterMk cId="4149698040" sldId="2147483856"/>
            <pc:sldLayoutMk cId="3007452308" sldId="214748390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A94926-E64B-4509-900C-C9AB03A909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50C8CB3-4E34-48FA-A9CD-20FA29B2BBDA}">
      <dgm:prSet custT="1"/>
      <dgm:spPr/>
      <dgm:t>
        <a:bodyPr/>
        <a:lstStyle/>
        <a:p>
          <a:pPr>
            <a:lnSpc>
              <a:spcPct val="100000"/>
            </a:lnSpc>
          </a:pPr>
          <a:r>
            <a:rPr lang="en-US" sz="2400" dirty="0"/>
            <a:t>Automate learning of the system dynamics and model-based control policy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dgm:t>
        <a:bodyPr/>
        <a:lstStyle/>
        <a:p>
          <a:pPr>
            <a:lnSpc>
              <a:spcPct val="100000"/>
            </a:lnSpc>
          </a:pPr>
          <a:r>
            <a:rPr lang="en-US" sz="2400" dirty="0"/>
            <a:t>Streamline the installation process, facilitate </a:t>
          </a:r>
          <a:r>
            <a:rPr lang="en-US" sz="2400" dirty="0" err="1"/>
            <a:t>explainability</a:t>
          </a:r>
          <a:endParaRPr lang="en-US" sz="2400" dirty="0"/>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dgm:t>
        <a:bodyPr/>
        <a:lstStyle/>
        <a:p>
          <a:pPr>
            <a:lnSpc>
              <a:spcPct val="100000"/>
            </a:lnSpc>
          </a:pPr>
          <a:r>
            <a:rPr lang="en-US" sz="2400" dirty="0"/>
            <a:t>Endow with lifelong learning and offer performance guarantees during the learning process</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F0792FA7-AFDC-48CC-BF74-6A244AEE8AF8}" type="pres">
      <dgm:prSet presAssocID="{1AA94926-E64B-4509-900C-C9AB03A9099D}" presName="root" presStyleCnt="0">
        <dgm:presLayoutVars>
          <dgm:dir/>
          <dgm:resizeHandles val="exact"/>
        </dgm:presLayoutVars>
      </dgm:prSet>
      <dgm:spPr/>
    </dgm:pt>
    <dgm:pt modelId="{9D21904E-C6FA-4FD8-8F6B-09421207E825}" type="pres">
      <dgm:prSet presAssocID="{950C8CB3-4E34-48FA-A9CD-20FA29B2BBDA}" presName="compNode" presStyleCnt="0"/>
      <dgm:spPr/>
    </dgm:pt>
    <dgm:pt modelId="{93D92E81-3B54-4065-B2E9-58024EE99CB0}" type="pres">
      <dgm:prSet presAssocID="{950C8CB3-4E34-48FA-A9CD-20FA29B2BBDA}" presName="bgRect" presStyleLbl="bgShp" presStyleIdx="0" presStyleCnt="3"/>
      <dgm:spPr/>
    </dgm:pt>
    <dgm:pt modelId="{BABACB36-E5F8-4B5D-8A09-29F6F17BBB53}" type="pres">
      <dgm:prSet presAssocID="{950C8CB3-4E34-48FA-A9CD-20FA29B2BBD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D6F7418B-9CF7-400F-8DEA-32187E7D75CD}" type="pres">
      <dgm:prSet presAssocID="{950C8CB3-4E34-48FA-A9CD-20FA29B2BBDA}" presName="spaceRect" presStyleCnt="0"/>
      <dgm:spPr/>
    </dgm:pt>
    <dgm:pt modelId="{54DCE0E0-1397-4DEA-A75C-A14AA65D135A}" type="pres">
      <dgm:prSet presAssocID="{950C8CB3-4E34-48FA-A9CD-20FA29B2BBDA}" presName="parTx" presStyleLbl="revTx" presStyleIdx="0" presStyleCnt="3">
        <dgm:presLayoutVars>
          <dgm:chMax val="0"/>
          <dgm:chPref val="0"/>
        </dgm:presLayoutVars>
      </dgm:prSet>
      <dgm:spPr/>
    </dgm:pt>
    <dgm:pt modelId="{626D5B3B-B9AE-40A2-91CF-E243FF0E623C}" type="pres">
      <dgm:prSet presAssocID="{4481ED78-66FD-4A32-9965-3CEAD4163615}" presName="sibTrans" presStyleCnt="0"/>
      <dgm:spPr/>
    </dgm:pt>
    <dgm:pt modelId="{ECA51E3C-32D2-4637-A7CB-1014C402C910}" type="pres">
      <dgm:prSet presAssocID="{A6E2FC8E-1F40-4ADD-AE01-3A6CCA548568}" presName="compNode" presStyleCnt="0"/>
      <dgm:spPr/>
    </dgm:pt>
    <dgm:pt modelId="{05F04B7D-289C-4551-9ED6-CC8CE955514F}" type="pres">
      <dgm:prSet presAssocID="{A6E2FC8E-1F40-4ADD-AE01-3A6CCA548568}" presName="bgRect" presStyleLbl="bgShp" presStyleIdx="1" presStyleCnt="3"/>
      <dgm:spPr/>
    </dgm:pt>
    <dgm:pt modelId="{95AA5086-D65A-4CAC-8736-973CDA93453E}" type="pres">
      <dgm:prSet presAssocID="{A6E2FC8E-1F40-4ADD-AE01-3A6CCA5485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6EB30CC-F92B-4D65-A57E-709A12BD059E}" type="pres">
      <dgm:prSet presAssocID="{A6E2FC8E-1F40-4ADD-AE01-3A6CCA548568}" presName="spaceRect" presStyleCnt="0"/>
      <dgm:spPr/>
    </dgm:pt>
    <dgm:pt modelId="{0231F437-F8FA-4F1C-AB1D-3207118559E1}" type="pres">
      <dgm:prSet presAssocID="{A6E2FC8E-1F40-4ADD-AE01-3A6CCA548568}" presName="parTx" presStyleLbl="revTx" presStyleIdx="1" presStyleCnt="3">
        <dgm:presLayoutVars>
          <dgm:chMax val="0"/>
          <dgm:chPref val="0"/>
        </dgm:presLayoutVars>
      </dgm:prSet>
      <dgm:spPr/>
    </dgm:pt>
    <dgm:pt modelId="{26C5A510-A674-4D02-91CA-42BCE85AEC4D}" type="pres">
      <dgm:prSet presAssocID="{A2FFE5C8-ED5C-4671-8AA7-C40139D2CD25}" presName="sibTrans" presStyleCnt="0"/>
      <dgm:spPr/>
    </dgm:pt>
    <dgm:pt modelId="{D7362774-09E4-409F-BA01-AB6EFA2F87D3}" type="pres">
      <dgm:prSet presAssocID="{C93F61B0-3E24-4087-951D-CD4BCF5D54FD}" presName="compNode" presStyleCnt="0"/>
      <dgm:spPr/>
    </dgm:pt>
    <dgm:pt modelId="{5921DF3B-38D9-41DC-926E-ACC0C7257071}" type="pres">
      <dgm:prSet presAssocID="{C93F61B0-3E24-4087-951D-CD4BCF5D54FD}" presName="bgRect" presStyleLbl="bgShp" presStyleIdx="2" presStyleCnt="3"/>
      <dgm:spPr/>
    </dgm:pt>
    <dgm:pt modelId="{BA5268A5-0CF6-4D13-BA92-0D6A0C144563}" type="pres">
      <dgm:prSet presAssocID="{C93F61B0-3E24-4087-951D-CD4BCF5D54F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E57F8BC-2CD6-4411-B9B2-C25F47675455}" type="pres">
      <dgm:prSet presAssocID="{C93F61B0-3E24-4087-951D-CD4BCF5D54FD}" presName="spaceRect" presStyleCnt="0"/>
      <dgm:spPr/>
    </dgm:pt>
    <dgm:pt modelId="{B7CF291A-F51B-4521-AF37-7074C499F38C}" type="pres">
      <dgm:prSet presAssocID="{C93F61B0-3E24-4087-951D-CD4BCF5D54FD}" presName="parTx" presStyleLbl="revTx" presStyleIdx="2" presStyleCnt="3">
        <dgm:presLayoutVars>
          <dgm:chMax val="0"/>
          <dgm:chPref val="0"/>
        </dgm:presLayoutVars>
      </dgm:prSet>
      <dgm:spPr/>
    </dgm:pt>
  </dgm:ptLst>
  <dgm:cxnLst>
    <dgm:cxn modelId="{01428C0B-0663-4A1E-A9D4-1ADD83AC0884}" type="presOf" srcId="{C93F61B0-3E24-4087-951D-CD4BCF5D54FD}" destId="{B7CF291A-F51B-4521-AF37-7074C499F38C}" srcOrd="0" destOrd="0" presId="urn:microsoft.com/office/officeart/2018/2/layout/IconVerticalSolidList"/>
    <dgm:cxn modelId="{9334BA13-AA36-4F8A-ABCA-4B3923D32308}" type="presOf" srcId="{A6E2FC8E-1F40-4ADD-AE01-3A6CCA548568}" destId="{0231F437-F8FA-4F1C-AB1D-3207118559E1}" srcOrd="0" destOrd="0" presId="urn:microsoft.com/office/officeart/2018/2/layout/IconVerticalSolidList"/>
    <dgm:cxn modelId="{2FA8101D-A7F9-4E3B-A38E-22A41C6F4863}" type="presOf" srcId="{950C8CB3-4E34-48FA-A9CD-20FA29B2BBDA}" destId="{54DCE0E0-1397-4DEA-A75C-A14AA65D135A}" srcOrd="0" destOrd="0" presId="urn:microsoft.com/office/officeart/2018/2/layout/IconVerticalSolidList"/>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8CBDD04F-BCF8-4499-9A2A-5115FD66A4A9}" type="presOf" srcId="{1AA94926-E64B-4509-900C-C9AB03A9099D}" destId="{F0792FA7-AFDC-48CC-BF74-6A244AEE8AF8}" srcOrd="0" destOrd="0" presId="urn:microsoft.com/office/officeart/2018/2/layout/IconVerticalSolidList"/>
    <dgm:cxn modelId="{FDAD8378-506F-4882-B364-C17B3D3A8665}" srcId="{1AA94926-E64B-4509-900C-C9AB03A9099D}" destId="{A6E2FC8E-1F40-4ADD-AE01-3A6CCA548568}" srcOrd="1" destOrd="0" parTransId="{2E6149BF-8B35-47F6-B200-FF8AE19572EB}" sibTransId="{A2FFE5C8-ED5C-4671-8AA7-C40139D2CD25}"/>
    <dgm:cxn modelId="{061D48F2-3E97-4DB1-A862-58BFF7645563}" type="presParOf" srcId="{F0792FA7-AFDC-48CC-BF74-6A244AEE8AF8}" destId="{9D21904E-C6FA-4FD8-8F6B-09421207E825}" srcOrd="0" destOrd="0" presId="urn:microsoft.com/office/officeart/2018/2/layout/IconVerticalSolidList"/>
    <dgm:cxn modelId="{0E03E1AB-94D9-4BFF-B7F6-9685735BD2A3}" type="presParOf" srcId="{9D21904E-C6FA-4FD8-8F6B-09421207E825}" destId="{93D92E81-3B54-4065-B2E9-58024EE99CB0}" srcOrd="0" destOrd="0" presId="urn:microsoft.com/office/officeart/2018/2/layout/IconVerticalSolidList"/>
    <dgm:cxn modelId="{26810452-8898-403A-BDFC-A7687AD244B5}" type="presParOf" srcId="{9D21904E-C6FA-4FD8-8F6B-09421207E825}" destId="{BABACB36-E5F8-4B5D-8A09-29F6F17BBB53}" srcOrd="1" destOrd="0" presId="urn:microsoft.com/office/officeart/2018/2/layout/IconVerticalSolidList"/>
    <dgm:cxn modelId="{B699FC31-D663-42C8-93DC-B88B5D868D95}" type="presParOf" srcId="{9D21904E-C6FA-4FD8-8F6B-09421207E825}" destId="{D6F7418B-9CF7-400F-8DEA-32187E7D75CD}" srcOrd="2" destOrd="0" presId="urn:microsoft.com/office/officeart/2018/2/layout/IconVerticalSolidList"/>
    <dgm:cxn modelId="{34C2AF5C-0E4E-407A-A744-9DFC5299BA4E}" type="presParOf" srcId="{9D21904E-C6FA-4FD8-8F6B-09421207E825}" destId="{54DCE0E0-1397-4DEA-A75C-A14AA65D135A}" srcOrd="3" destOrd="0" presId="urn:microsoft.com/office/officeart/2018/2/layout/IconVerticalSolidList"/>
    <dgm:cxn modelId="{F836C418-D2AD-4C79-980A-D060592E6FDA}" type="presParOf" srcId="{F0792FA7-AFDC-48CC-BF74-6A244AEE8AF8}" destId="{626D5B3B-B9AE-40A2-91CF-E243FF0E623C}" srcOrd="1" destOrd="0" presId="urn:microsoft.com/office/officeart/2018/2/layout/IconVerticalSolidList"/>
    <dgm:cxn modelId="{D54990E4-7486-46BE-838A-F13D2767BEDA}" type="presParOf" srcId="{F0792FA7-AFDC-48CC-BF74-6A244AEE8AF8}" destId="{ECA51E3C-32D2-4637-A7CB-1014C402C910}" srcOrd="2" destOrd="0" presId="urn:microsoft.com/office/officeart/2018/2/layout/IconVerticalSolidList"/>
    <dgm:cxn modelId="{5B5E9601-DF35-43A6-9E2C-7582ED3B1801}" type="presParOf" srcId="{ECA51E3C-32D2-4637-A7CB-1014C402C910}" destId="{05F04B7D-289C-4551-9ED6-CC8CE955514F}" srcOrd="0" destOrd="0" presId="urn:microsoft.com/office/officeart/2018/2/layout/IconVerticalSolidList"/>
    <dgm:cxn modelId="{71607138-5D3B-4521-9907-844A0B85D1A0}" type="presParOf" srcId="{ECA51E3C-32D2-4637-A7CB-1014C402C910}" destId="{95AA5086-D65A-4CAC-8736-973CDA93453E}" srcOrd="1" destOrd="0" presId="urn:microsoft.com/office/officeart/2018/2/layout/IconVerticalSolidList"/>
    <dgm:cxn modelId="{4A341A3B-D8AC-43F0-8FC9-0B0E62516CA7}" type="presParOf" srcId="{ECA51E3C-32D2-4637-A7CB-1014C402C910}" destId="{86EB30CC-F92B-4D65-A57E-709A12BD059E}" srcOrd="2" destOrd="0" presId="urn:microsoft.com/office/officeart/2018/2/layout/IconVerticalSolidList"/>
    <dgm:cxn modelId="{25943AFC-02AA-4F05-9FE9-126F762FA1CF}" type="presParOf" srcId="{ECA51E3C-32D2-4637-A7CB-1014C402C910}" destId="{0231F437-F8FA-4F1C-AB1D-3207118559E1}" srcOrd="3" destOrd="0" presId="urn:microsoft.com/office/officeart/2018/2/layout/IconVerticalSolidList"/>
    <dgm:cxn modelId="{841CF021-2890-4EFC-9175-B2AE0EF35A90}" type="presParOf" srcId="{F0792FA7-AFDC-48CC-BF74-6A244AEE8AF8}" destId="{26C5A510-A674-4D02-91CA-42BCE85AEC4D}" srcOrd="3" destOrd="0" presId="urn:microsoft.com/office/officeart/2018/2/layout/IconVerticalSolidList"/>
    <dgm:cxn modelId="{BECA0076-B26D-4F62-B45B-0D57BC9100C1}" type="presParOf" srcId="{F0792FA7-AFDC-48CC-BF74-6A244AEE8AF8}" destId="{D7362774-09E4-409F-BA01-AB6EFA2F87D3}" srcOrd="4" destOrd="0" presId="urn:microsoft.com/office/officeart/2018/2/layout/IconVerticalSolidList"/>
    <dgm:cxn modelId="{2C193981-532D-4DC6-B6CF-293BE91FF04B}" type="presParOf" srcId="{D7362774-09E4-409F-BA01-AB6EFA2F87D3}" destId="{5921DF3B-38D9-41DC-926E-ACC0C7257071}" srcOrd="0" destOrd="0" presId="urn:microsoft.com/office/officeart/2018/2/layout/IconVerticalSolidList"/>
    <dgm:cxn modelId="{B72D8608-7D19-4466-9B3F-F7250651EDA6}" type="presParOf" srcId="{D7362774-09E4-409F-BA01-AB6EFA2F87D3}" destId="{BA5268A5-0CF6-4D13-BA92-0D6A0C144563}" srcOrd="1" destOrd="0" presId="urn:microsoft.com/office/officeart/2018/2/layout/IconVerticalSolidList"/>
    <dgm:cxn modelId="{CF8F1AB5-91B6-416B-9A10-A78FF24E2EBA}" type="presParOf" srcId="{D7362774-09E4-409F-BA01-AB6EFA2F87D3}" destId="{8E57F8BC-2CD6-4411-B9B2-C25F47675455}" srcOrd="2" destOrd="0" presId="urn:microsoft.com/office/officeart/2018/2/layout/IconVerticalSolidList"/>
    <dgm:cxn modelId="{D3EAA1BA-C2AF-44A5-B176-441145FC5574}" type="presParOf" srcId="{D7362774-09E4-409F-BA01-AB6EFA2F87D3}" destId="{B7CF291A-F51B-4521-AF37-7074C499F3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94926-E64B-4509-900C-C9AB03A9099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950C8CB3-4E34-48FA-A9CD-20FA29B2BBDA}">
      <dgm:prSet custT="1"/>
      <dgm:spPr>
        <a:ln>
          <a:noFill/>
        </a:ln>
      </dgm:spPr>
      <dgm:t>
        <a:bodyPr/>
        <a:lstStyle/>
        <a:p>
          <a:r>
            <a:rPr lang="en-US" sz="2400" b="1" i="0" dirty="0">
              <a:solidFill>
                <a:srgbClr val="FF0000"/>
              </a:solidFill>
            </a:rPr>
            <a:t>---</a:t>
          </a:r>
          <a:r>
            <a:rPr lang="en-US" sz="2000" dirty="0"/>
            <a:t> </a:t>
          </a:r>
          <a:r>
            <a:rPr lang="en-US" sz="1800" dirty="0"/>
            <a:t>Reference trajectory</a:t>
          </a:r>
        </a:p>
      </dgm:t>
    </dgm:pt>
    <dgm:pt modelId="{161E7D7B-314C-4204-86A8-71A00E24D04A}" type="parTrans" cxnId="{CA89C467-3DB7-4B76-84E1-36CDEA7E91F5}">
      <dgm:prSet/>
      <dgm:spPr/>
      <dgm:t>
        <a:bodyPr/>
        <a:lstStyle/>
        <a:p>
          <a:endParaRPr lang="en-US" sz="2400"/>
        </a:p>
      </dgm:t>
    </dgm:pt>
    <dgm:pt modelId="{4481ED78-66FD-4A32-9965-3CEAD4163615}" type="sibTrans" cxnId="{CA89C467-3DB7-4B76-84E1-36CDEA7E91F5}">
      <dgm:prSet/>
      <dgm:spPr/>
      <dgm:t>
        <a:bodyPr/>
        <a:lstStyle/>
        <a:p>
          <a:endParaRPr lang="en-US" sz="2400"/>
        </a:p>
      </dgm:t>
    </dgm:pt>
    <dgm:pt modelId="{A6E2FC8E-1F40-4ADD-AE01-3A6CCA548568}">
      <dgm:prSet custT="1"/>
      <dgm:spPr>
        <a:ln>
          <a:noFill/>
        </a:ln>
      </dgm:spPr>
      <dgm:t>
        <a:bodyPr/>
        <a:lstStyle/>
        <a:p>
          <a:r>
            <a:rPr lang="en-US" sz="2400" b="1" dirty="0"/>
            <a:t>---</a:t>
          </a:r>
          <a:r>
            <a:rPr lang="en-US" sz="1800" dirty="0"/>
            <a:t> Constraints</a:t>
          </a:r>
        </a:p>
      </dgm:t>
    </dgm:pt>
    <dgm:pt modelId="{2E6149BF-8B35-47F6-B200-FF8AE19572EB}" type="parTrans" cxnId="{FDAD8378-506F-4882-B364-C17B3D3A8665}">
      <dgm:prSet/>
      <dgm:spPr/>
      <dgm:t>
        <a:bodyPr/>
        <a:lstStyle/>
        <a:p>
          <a:endParaRPr lang="en-US" sz="2400"/>
        </a:p>
      </dgm:t>
    </dgm:pt>
    <dgm:pt modelId="{A2FFE5C8-ED5C-4671-8AA7-C40139D2CD25}" type="sibTrans" cxnId="{FDAD8378-506F-4882-B364-C17B3D3A8665}">
      <dgm:prSet/>
      <dgm:spPr/>
      <dgm:t>
        <a:bodyPr/>
        <a:lstStyle/>
        <a:p>
          <a:endParaRPr lang="en-US" sz="2400"/>
        </a:p>
      </dgm:t>
    </dgm:pt>
    <dgm:pt modelId="{C93F61B0-3E24-4087-951D-CD4BCF5D54FD}">
      <dgm:prSet custT="1"/>
      <dgm:spPr>
        <a:ln>
          <a:noFill/>
        </a:ln>
      </dgm:spPr>
      <dgm:t>
        <a:bodyPr/>
        <a:lstStyle/>
        <a:p>
          <a:r>
            <a:rPr lang="en-US" sz="3200" b="1" baseline="30000" dirty="0">
              <a:solidFill>
                <a:srgbClr val="00B0F0"/>
              </a:solidFill>
            </a:rPr>
            <a:t>__</a:t>
          </a:r>
          <a:r>
            <a:rPr lang="en-US" sz="2400" baseline="30000" dirty="0"/>
            <a:t> </a:t>
          </a:r>
          <a:r>
            <a:rPr lang="en-US" sz="1800" dirty="0"/>
            <a:t>Controlled trajectory</a:t>
          </a:r>
        </a:p>
      </dgm:t>
    </dgm:pt>
    <dgm:pt modelId="{9F065395-DB04-44C7-8D16-747EDE9437FE}" type="parTrans" cxnId="{F4636367-04F5-4BA1-8186-736C25ADBB71}">
      <dgm:prSet/>
      <dgm:spPr/>
      <dgm:t>
        <a:bodyPr/>
        <a:lstStyle/>
        <a:p>
          <a:endParaRPr lang="en-US" sz="2400"/>
        </a:p>
      </dgm:t>
    </dgm:pt>
    <dgm:pt modelId="{4B5AA365-7B61-4A25-B40B-1EDD8C3374E8}" type="sibTrans" cxnId="{F4636367-04F5-4BA1-8186-736C25ADBB71}">
      <dgm:prSet/>
      <dgm:spPr/>
      <dgm:t>
        <a:bodyPr/>
        <a:lstStyle/>
        <a:p>
          <a:endParaRPr lang="en-US" sz="2400"/>
        </a:p>
      </dgm:t>
    </dgm:pt>
    <dgm:pt modelId="{5048B768-A840-48A2-B6E2-F8327E813ADA}" type="pres">
      <dgm:prSet presAssocID="{1AA94926-E64B-4509-900C-C9AB03A9099D}" presName="linear" presStyleCnt="0">
        <dgm:presLayoutVars>
          <dgm:animLvl val="lvl"/>
          <dgm:resizeHandles val="exact"/>
        </dgm:presLayoutVars>
      </dgm:prSet>
      <dgm:spPr/>
    </dgm:pt>
    <dgm:pt modelId="{E8A57773-5D91-44C0-B7A1-441802755071}" type="pres">
      <dgm:prSet presAssocID="{950C8CB3-4E34-48FA-A9CD-20FA29B2BBDA}" presName="parentText" presStyleLbl="node1" presStyleIdx="0" presStyleCnt="3">
        <dgm:presLayoutVars>
          <dgm:chMax val="0"/>
          <dgm:bulletEnabled val="1"/>
        </dgm:presLayoutVars>
      </dgm:prSet>
      <dgm:spPr/>
    </dgm:pt>
    <dgm:pt modelId="{78243F8F-FA96-417E-8C87-4A2886564039}" type="pres">
      <dgm:prSet presAssocID="{4481ED78-66FD-4A32-9965-3CEAD4163615}" presName="spacer" presStyleCnt="0"/>
      <dgm:spPr/>
    </dgm:pt>
    <dgm:pt modelId="{2919A193-08A7-42A3-83DA-4CCB558790A4}" type="pres">
      <dgm:prSet presAssocID="{A6E2FC8E-1F40-4ADD-AE01-3A6CCA548568}" presName="parentText" presStyleLbl="node1" presStyleIdx="1" presStyleCnt="3">
        <dgm:presLayoutVars>
          <dgm:chMax val="0"/>
          <dgm:bulletEnabled val="1"/>
        </dgm:presLayoutVars>
      </dgm:prSet>
      <dgm:spPr/>
    </dgm:pt>
    <dgm:pt modelId="{11D55BAE-68F8-4E19-9750-CE2AD9364DC2}" type="pres">
      <dgm:prSet presAssocID="{A2FFE5C8-ED5C-4671-8AA7-C40139D2CD25}" presName="spacer" presStyleCnt="0"/>
      <dgm:spPr/>
    </dgm:pt>
    <dgm:pt modelId="{56ADE485-4159-48DF-AA9F-D9132DFB8289}" type="pres">
      <dgm:prSet presAssocID="{C93F61B0-3E24-4087-951D-CD4BCF5D54FD}" presName="parentText" presStyleLbl="node1" presStyleIdx="2" presStyleCnt="3">
        <dgm:presLayoutVars>
          <dgm:chMax val="0"/>
          <dgm:bulletEnabled val="1"/>
        </dgm:presLayoutVars>
      </dgm:prSet>
      <dgm:spPr/>
    </dgm:pt>
  </dgm:ptLst>
  <dgm:cxnLst>
    <dgm:cxn modelId="{94AC3F2A-64D0-467E-95D8-86FBD444CD02}" type="presOf" srcId="{C93F61B0-3E24-4087-951D-CD4BCF5D54FD}" destId="{56ADE485-4159-48DF-AA9F-D9132DFB8289}" srcOrd="0" destOrd="0" presId="urn:microsoft.com/office/officeart/2005/8/layout/vList2"/>
    <dgm:cxn modelId="{F4636367-04F5-4BA1-8186-736C25ADBB71}" srcId="{1AA94926-E64B-4509-900C-C9AB03A9099D}" destId="{C93F61B0-3E24-4087-951D-CD4BCF5D54FD}" srcOrd="2" destOrd="0" parTransId="{9F065395-DB04-44C7-8D16-747EDE9437FE}" sibTransId="{4B5AA365-7B61-4A25-B40B-1EDD8C3374E8}"/>
    <dgm:cxn modelId="{CA89C467-3DB7-4B76-84E1-36CDEA7E91F5}" srcId="{1AA94926-E64B-4509-900C-C9AB03A9099D}" destId="{950C8CB3-4E34-48FA-A9CD-20FA29B2BBDA}" srcOrd="0" destOrd="0" parTransId="{161E7D7B-314C-4204-86A8-71A00E24D04A}" sibTransId="{4481ED78-66FD-4A32-9965-3CEAD4163615}"/>
    <dgm:cxn modelId="{0A82696D-1B43-4F0D-95C6-11F32A20DDB4}" type="presOf" srcId="{1AA94926-E64B-4509-900C-C9AB03A9099D}" destId="{5048B768-A840-48A2-B6E2-F8327E813ADA}" srcOrd="0" destOrd="0" presId="urn:microsoft.com/office/officeart/2005/8/layout/vList2"/>
    <dgm:cxn modelId="{FDAD8378-506F-4882-B364-C17B3D3A8665}" srcId="{1AA94926-E64B-4509-900C-C9AB03A9099D}" destId="{A6E2FC8E-1F40-4ADD-AE01-3A6CCA548568}" srcOrd="1" destOrd="0" parTransId="{2E6149BF-8B35-47F6-B200-FF8AE19572EB}" sibTransId="{A2FFE5C8-ED5C-4671-8AA7-C40139D2CD25}"/>
    <dgm:cxn modelId="{450B949B-374B-4B2A-A62E-6EC03E2B79A1}" type="presOf" srcId="{950C8CB3-4E34-48FA-A9CD-20FA29B2BBDA}" destId="{E8A57773-5D91-44C0-B7A1-441802755071}" srcOrd="0" destOrd="0" presId="urn:microsoft.com/office/officeart/2005/8/layout/vList2"/>
    <dgm:cxn modelId="{F4E0A4BF-390D-4628-A039-95D836320DDB}" type="presOf" srcId="{A6E2FC8E-1F40-4ADD-AE01-3A6CCA548568}" destId="{2919A193-08A7-42A3-83DA-4CCB558790A4}" srcOrd="0" destOrd="0" presId="urn:microsoft.com/office/officeart/2005/8/layout/vList2"/>
    <dgm:cxn modelId="{556E7987-7057-474D-8017-669911D6C78A}" type="presParOf" srcId="{5048B768-A840-48A2-B6E2-F8327E813ADA}" destId="{E8A57773-5D91-44C0-B7A1-441802755071}" srcOrd="0" destOrd="0" presId="urn:microsoft.com/office/officeart/2005/8/layout/vList2"/>
    <dgm:cxn modelId="{6577251F-C11E-4E45-BABE-A81C93A81E57}" type="presParOf" srcId="{5048B768-A840-48A2-B6E2-F8327E813ADA}" destId="{78243F8F-FA96-417E-8C87-4A2886564039}" srcOrd="1" destOrd="0" presId="urn:microsoft.com/office/officeart/2005/8/layout/vList2"/>
    <dgm:cxn modelId="{F243B799-AB6E-4BAB-8AC4-CB846080E757}" type="presParOf" srcId="{5048B768-A840-48A2-B6E2-F8327E813ADA}" destId="{2919A193-08A7-42A3-83DA-4CCB558790A4}" srcOrd="2" destOrd="0" presId="urn:microsoft.com/office/officeart/2005/8/layout/vList2"/>
    <dgm:cxn modelId="{0501684A-AC38-4592-BF84-0F9B597BB228}" type="presParOf" srcId="{5048B768-A840-48A2-B6E2-F8327E813ADA}" destId="{11D55BAE-68F8-4E19-9750-CE2AD9364DC2}" srcOrd="3" destOrd="0" presId="urn:microsoft.com/office/officeart/2005/8/layout/vList2"/>
    <dgm:cxn modelId="{FC27EC24-69C2-40C3-83D5-658D756517B9}" type="presParOf" srcId="{5048B768-A840-48A2-B6E2-F8327E813ADA}" destId="{56ADE485-4159-48DF-AA9F-D9132DFB8289}"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92E81-3B54-4065-B2E9-58024EE99CB0}">
      <dsp:nvSpPr>
        <dsp:cNvPr id="0" name=""/>
        <dsp:cNvSpPr/>
      </dsp:nvSpPr>
      <dsp:spPr>
        <a:xfrm>
          <a:off x="0" y="561"/>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BACB36-E5F8-4B5D-8A09-29F6F17BBB53}">
      <dsp:nvSpPr>
        <dsp:cNvPr id="0" name=""/>
        <dsp:cNvSpPr/>
      </dsp:nvSpPr>
      <dsp:spPr>
        <a:xfrm>
          <a:off x="397359" y="296118"/>
          <a:ext cx="722471" cy="72247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CE0E0-1397-4DEA-A75C-A14AA65D135A}">
      <dsp:nvSpPr>
        <dsp:cNvPr id="0" name=""/>
        <dsp:cNvSpPr/>
      </dsp:nvSpPr>
      <dsp:spPr>
        <a:xfrm>
          <a:off x="1517190" y="561"/>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Automate learning of the system dynamics and model-based control policy</a:t>
          </a:r>
        </a:p>
      </dsp:txBody>
      <dsp:txXfrm>
        <a:off x="1517190" y="561"/>
        <a:ext cx="10350959" cy="1313585"/>
      </dsp:txXfrm>
    </dsp:sp>
    <dsp:sp modelId="{05F04B7D-289C-4551-9ED6-CC8CE955514F}">
      <dsp:nvSpPr>
        <dsp:cNvPr id="0" name=""/>
        <dsp:cNvSpPr/>
      </dsp:nvSpPr>
      <dsp:spPr>
        <a:xfrm>
          <a:off x="0" y="1642542"/>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AA5086-D65A-4CAC-8736-973CDA93453E}">
      <dsp:nvSpPr>
        <dsp:cNvPr id="0" name=""/>
        <dsp:cNvSpPr/>
      </dsp:nvSpPr>
      <dsp:spPr>
        <a:xfrm>
          <a:off x="397359" y="1938099"/>
          <a:ext cx="722471" cy="72247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31F437-F8FA-4F1C-AB1D-3207118559E1}">
      <dsp:nvSpPr>
        <dsp:cNvPr id="0" name=""/>
        <dsp:cNvSpPr/>
      </dsp:nvSpPr>
      <dsp:spPr>
        <a:xfrm>
          <a:off x="1517190" y="1642542"/>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Streamline the installation process, facilitate </a:t>
          </a:r>
          <a:r>
            <a:rPr lang="en-US" sz="2400" kern="1200" dirty="0" err="1"/>
            <a:t>explainability</a:t>
          </a:r>
          <a:endParaRPr lang="en-US" sz="2400" kern="1200" dirty="0"/>
        </a:p>
      </dsp:txBody>
      <dsp:txXfrm>
        <a:off x="1517190" y="1642542"/>
        <a:ext cx="10350959" cy="1313585"/>
      </dsp:txXfrm>
    </dsp:sp>
    <dsp:sp modelId="{5921DF3B-38D9-41DC-926E-ACC0C7257071}">
      <dsp:nvSpPr>
        <dsp:cNvPr id="0" name=""/>
        <dsp:cNvSpPr/>
      </dsp:nvSpPr>
      <dsp:spPr>
        <a:xfrm>
          <a:off x="0" y="3284524"/>
          <a:ext cx="11868150" cy="131358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268A5-0CF6-4D13-BA92-0D6A0C144563}">
      <dsp:nvSpPr>
        <dsp:cNvPr id="0" name=""/>
        <dsp:cNvSpPr/>
      </dsp:nvSpPr>
      <dsp:spPr>
        <a:xfrm>
          <a:off x="397359" y="3580081"/>
          <a:ext cx="722471" cy="72247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F291A-F51B-4521-AF37-7074C499F38C}">
      <dsp:nvSpPr>
        <dsp:cNvPr id="0" name=""/>
        <dsp:cNvSpPr/>
      </dsp:nvSpPr>
      <dsp:spPr>
        <a:xfrm>
          <a:off x="1517190" y="3284524"/>
          <a:ext cx="10350959" cy="131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021" tIns="139021" rIns="139021" bIns="139021" numCol="1" spcCol="1270" anchor="ctr" anchorCtr="0">
          <a:noAutofit/>
        </a:bodyPr>
        <a:lstStyle/>
        <a:p>
          <a:pPr marL="0" lvl="0" indent="0" algn="l" defTabSz="1066800">
            <a:lnSpc>
              <a:spcPct val="100000"/>
            </a:lnSpc>
            <a:spcBef>
              <a:spcPct val="0"/>
            </a:spcBef>
            <a:spcAft>
              <a:spcPct val="35000"/>
            </a:spcAft>
            <a:buNone/>
          </a:pPr>
          <a:r>
            <a:rPr lang="en-US" sz="2400" kern="1200" dirty="0"/>
            <a:t>Endow with lifelong learning and offer performance guarantees during the learning process</a:t>
          </a:r>
        </a:p>
      </dsp:txBody>
      <dsp:txXfrm>
        <a:off x="1517190" y="3284524"/>
        <a:ext cx="10350959" cy="13135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57773-5D91-44C0-B7A1-441802755071}">
      <dsp:nvSpPr>
        <dsp:cNvPr id="0" name=""/>
        <dsp:cNvSpPr/>
      </dsp:nvSpPr>
      <dsp:spPr>
        <a:xfrm>
          <a:off x="0" y="13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solidFill>
                <a:srgbClr val="FF0000"/>
              </a:solidFill>
            </a:rPr>
            <a:t>---</a:t>
          </a:r>
          <a:r>
            <a:rPr lang="en-US" sz="2000" kern="1200" dirty="0"/>
            <a:t> </a:t>
          </a:r>
          <a:r>
            <a:rPr lang="en-US" sz="1800" kern="1200" dirty="0"/>
            <a:t>Reference trajectory</a:t>
          </a:r>
        </a:p>
      </dsp:txBody>
      <dsp:txXfrm>
        <a:off x="26987" y="27126"/>
        <a:ext cx="3588782" cy="498850"/>
      </dsp:txXfrm>
    </dsp:sp>
    <dsp:sp modelId="{2919A193-08A7-42A3-83DA-4CCB558790A4}">
      <dsp:nvSpPr>
        <dsp:cNvPr id="0" name=""/>
        <dsp:cNvSpPr/>
      </dsp:nvSpPr>
      <dsp:spPr>
        <a:xfrm>
          <a:off x="0" y="563764"/>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a:t>
          </a:r>
          <a:r>
            <a:rPr lang="en-US" sz="1800" kern="1200" dirty="0"/>
            <a:t> Constraints</a:t>
          </a:r>
        </a:p>
      </dsp:txBody>
      <dsp:txXfrm>
        <a:off x="26987" y="590751"/>
        <a:ext cx="3588782" cy="498850"/>
      </dsp:txXfrm>
    </dsp:sp>
    <dsp:sp modelId="{56ADE485-4159-48DF-AA9F-D9132DFB8289}">
      <dsp:nvSpPr>
        <dsp:cNvPr id="0" name=""/>
        <dsp:cNvSpPr/>
      </dsp:nvSpPr>
      <dsp:spPr>
        <a:xfrm>
          <a:off x="0" y="1127389"/>
          <a:ext cx="3642756" cy="552824"/>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baseline="30000" dirty="0">
              <a:solidFill>
                <a:srgbClr val="00B0F0"/>
              </a:solidFill>
            </a:rPr>
            <a:t>__</a:t>
          </a:r>
          <a:r>
            <a:rPr lang="en-US" sz="2400" kern="1200" baseline="30000" dirty="0"/>
            <a:t> </a:t>
          </a:r>
          <a:r>
            <a:rPr lang="en-US" sz="1800" kern="1200" dirty="0"/>
            <a:t>Controlled trajectory</a:t>
          </a:r>
        </a:p>
      </dsp:txBody>
      <dsp:txXfrm>
        <a:off x="26987" y="1154376"/>
        <a:ext cx="3588782" cy="4988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6/17/2021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etpoint_(control_syste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Derivative" TargetMode="External"/><Relationship Id="rId5" Type="http://schemas.openxmlformats.org/officeDocument/2006/relationships/hyperlink" Target="https://en.wikipedia.org/wiki/Proportional_control" TargetMode="External"/><Relationship Id="rId4" Type="http://schemas.openxmlformats.org/officeDocument/2006/relationships/hyperlink" Target="https://en.wikipedia.org/wiki/Process_variabl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2</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Integrate Deep Learning with Optimization-Based Control</a:t>
            </a:r>
          </a:p>
          <a:p>
            <a:pPr marL="0" indent="0">
              <a:buNone/>
            </a:pPr>
            <a:r>
              <a:rPr lang="en-US" dirty="0"/>
              <a:t>Machine learning models that respect physical laws</a:t>
            </a:r>
          </a:p>
          <a:p>
            <a:pPr marL="342900" indent="-342900">
              <a:buFont typeface="Arial" panose="020B0604020202020204" pitchFamily="34" charset="0"/>
              <a:buChar char="•"/>
            </a:pPr>
            <a:r>
              <a:rPr lang="en-US" sz="2000" dirty="0"/>
              <a:t>Incorporate domain knowledge in their architectures </a:t>
            </a:r>
          </a:p>
          <a:p>
            <a:pPr marL="342900" indent="-342900">
              <a:buFont typeface="Arial" panose="020B0604020202020204" pitchFamily="34" charset="0"/>
              <a:buChar char="•"/>
            </a:pPr>
            <a:r>
              <a:rPr lang="en-US" sz="2000" dirty="0"/>
              <a:t>Incorporate domain knowledge with auxiliary loss functions    </a:t>
            </a:r>
          </a:p>
          <a:p>
            <a:pPr marL="0" indent="0">
              <a:buNone/>
            </a:pPr>
            <a:r>
              <a:rPr lang="en-US" dirty="0"/>
              <a:t>Use cases</a:t>
            </a:r>
          </a:p>
          <a:p>
            <a:pPr marL="342900" indent="-342900">
              <a:buFont typeface="Arial" panose="020B0604020202020204" pitchFamily="34" charset="0"/>
              <a:buChar char="•"/>
            </a:pPr>
            <a:r>
              <a:rPr lang="en-US" sz="2000" dirty="0"/>
              <a:t>Optimal control</a:t>
            </a:r>
          </a:p>
          <a:p>
            <a:pPr marL="342900" indent="-342900">
              <a:buFont typeface="Arial" panose="020B0604020202020204" pitchFamily="34" charset="0"/>
              <a:buChar char="•"/>
            </a:pPr>
            <a:r>
              <a:rPr lang="en-US" sz="2000" dirty="0"/>
              <a:t>Predictive maintenance </a:t>
            </a:r>
          </a:p>
          <a:p>
            <a:pPr marL="342900" indent="-342900">
              <a:buFont typeface="Arial" panose="020B0604020202020204" pitchFamily="34" charset="0"/>
              <a:buChar char="•"/>
            </a:pPr>
            <a:r>
              <a:rPr lang="en-US" sz="2000" dirty="0"/>
              <a:t>Surrogates for inverse problems</a:t>
            </a:r>
          </a:p>
          <a:p>
            <a:pPr marL="342900" indent="-342900">
              <a:buFont typeface="Arial" panose="020B0604020202020204" pitchFamily="34" charset="0"/>
              <a:buChar char="•"/>
            </a:pPr>
            <a:r>
              <a:rPr lang="en-US" sz="2000" dirty="0"/>
              <a:t>Forecasting for high level planning</a:t>
            </a:r>
          </a:p>
          <a:p>
            <a:pPr marL="0" indent="0">
              <a:buNone/>
            </a:pPr>
            <a:r>
              <a:rPr lang="en-US" dirty="0"/>
              <a:t>Configurable optimization</a:t>
            </a:r>
          </a:p>
          <a:p>
            <a:pPr marL="342900" indent="-342900">
              <a:buFont typeface="Arial" panose="020B0604020202020204" pitchFamily="34" charset="0"/>
              <a:buChar char="•"/>
            </a:pPr>
            <a:r>
              <a:rPr lang="en-US" dirty="0"/>
              <a:t>Sequential</a:t>
            </a:r>
          </a:p>
          <a:p>
            <a:pPr marL="342900" indent="-342900">
              <a:buFont typeface="Arial" panose="020B0604020202020204" pitchFamily="34" charset="0"/>
              <a:buChar char="•"/>
            </a:pPr>
            <a:r>
              <a:rPr lang="en-US" dirty="0"/>
              <a:t>Joint</a:t>
            </a:r>
          </a:p>
          <a:p>
            <a:pPr marL="342900" indent="-342900">
              <a:buFont typeface="Arial" panose="020B0604020202020204" pitchFamily="34" charset="0"/>
              <a:buChar char="•"/>
            </a:pPr>
            <a:r>
              <a:rPr lang="en-US" dirty="0"/>
              <a:t>Alternating</a:t>
            </a:r>
          </a:p>
          <a:p>
            <a:pPr marL="342900" indent="-342900">
              <a:buFont typeface="Arial" panose="020B0604020202020204" pitchFamily="34" charset="0"/>
              <a:buChar char="•"/>
            </a:pPr>
            <a:r>
              <a:rPr lang="en-US" dirty="0"/>
              <a:t>Online updates</a:t>
            </a:r>
          </a:p>
          <a:p>
            <a:pPr marL="0" indent="0">
              <a:buNone/>
            </a:pPr>
            <a:r>
              <a:rPr lang="en-US" dirty="0"/>
              <a:t>Scalable inference</a:t>
            </a:r>
          </a:p>
          <a:p>
            <a:pPr marL="342900" indent="-342900">
              <a:buFont typeface="Arial" panose="020B0604020202020204" pitchFamily="34" charset="0"/>
              <a:buChar char="•"/>
            </a:pPr>
            <a:r>
              <a:rPr lang="en-US" dirty="0"/>
              <a:t>Fast sampling rates</a:t>
            </a:r>
          </a:p>
          <a:p>
            <a:pPr marL="342900" indent="-342900">
              <a:buFont typeface="Arial" panose="020B0604020202020204" pitchFamily="34" charset="0"/>
              <a:buChar char="•"/>
            </a:pPr>
            <a:r>
              <a:rPr lang="en-US" dirty="0"/>
              <a:t>Limited computational resources</a:t>
            </a:r>
          </a:p>
          <a:p>
            <a:pPr marL="342900" indent="-342900">
              <a:buFont typeface="Arial" panose="020B0604020202020204" pitchFamily="34" charset="0"/>
              <a:buChar char="•"/>
            </a:pPr>
            <a:r>
              <a:rPr lang="en-US" dirty="0"/>
              <a:t>High dimensional state space</a:t>
            </a:r>
          </a:p>
          <a:p>
            <a:pPr marL="342900" indent="-342900">
              <a:buFont typeface="Arial" panose="020B0604020202020204" pitchFamily="34" charset="0"/>
              <a:buChar char="•"/>
            </a:pPr>
            <a:r>
              <a:rPr lang="en-US" dirty="0"/>
              <a:t>Long prediction horizons</a:t>
            </a:r>
          </a:p>
          <a:p>
            <a:pPr marL="0" indent="0">
              <a:buNone/>
            </a:pPr>
            <a:endParaRPr lang="en-US" dirty="0"/>
          </a:p>
          <a:p>
            <a:endParaRPr lang="en-US" sz="2000" dirty="0"/>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14</a:t>
            </a:fld>
            <a:endParaRPr lang="en-US"/>
          </a:p>
        </p:txBody>
      </p:sp>
    </p:spTree>
    <p:extLst>
      <p:ext uri="{BB962C8B-B14F-4D97-AF65-F5344CB8AC3E}">
        <p14:creationId xmlns:p14="http://schemas.microsoft.com/office/powerpoint/2010/main" val="368570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17</a:t>
            </a:fld>
            <a:endParaRPr lang="en-US"/>
          </a:p>
        </p:txBody>
      </p:sp>
    </p:spTree>
    <p:extLst>
      <p:ext uri="{BB962C8B-B14F-4D97-AF65-F5344CB8AC3E}">
        <p14:creationId xmlns:p14="http://schemas.microsoft.com/office/powerpoint/2010/main" val="1162758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Computationally efficient performance optimization with operational safety constraints</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26</a:t>
            </a:fld>
            <a:endParaRPr lang="en-US"/>
          </a:p>
        </p:txBody>
      </p:sp>
    </p:spTree>
    <p:extLst>
      <p:ext uri="{BB962C8B-B14F-4D97-AF65-F5344CB8AC3E}">
        <p14:creationId xmlns:p14="http://schemas.microsoft.com/office/powerpoint/2010/main" val="242478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32</a:t>
            </a:fld>
            <a:endParaRPr lang="en-US"/>
          </a:p>
        </p:txBody>
      </p:sp>
    </p:spTree>
    <p:extLst>
      <p:ext uri="{BB962C8B-B14F-4D97-AF65-F5344CB8AC3E}">
        <p14:creationId xmlns:p14="http://schemas.microsoft.com/office/powerpoint/2010/main" val="33042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presentation I’m giving today is for a data-driven method for dynamics modeling. </a:t>
            </a:r>
          </a:p>
          <a:p>
            <a:r>
              <a:rPr lang="en-US" sz="1200" b="0" i="0" kern="1200">
                <a:solidFill>
                  <a:schemeClr val="tx1"/>
                </a:solidFill>
                <a:effectLst/>
                <a:latin typeface="+mn-lt"/>
                <a:ea typeface="+mn-ea"/>
                <a:cs typeface="+mn-cs"/>
              </a:rPr>
              <a:t>We should care about this because people interact with and depend on complicated systems all the time. </a:t>
            </a:r>
          </a:p>
          <a:p>
            <a:r>
              <a:rPr lang="en-US" sz="1200" b="0" i="0" kern="1200">
                <a:solidFill>
                  <a:schemeClr val="tx1"/>
                </a:solidFill>
                <a:effectLst/>
                <a:latin typeface="+mn-lt"/>
                <a:ea typeface="+mn-ea"/>
                <a:cs typeface="+mn-cs"/>
              </a:rPr>
              <a:t>Greater understanding of these systems can lead to outcomes which are</a:t>
            </a:r>
          </a:p>
          <a:p>
            <a:r>
              <a:rPr lang="en-US" sz="1200" b="0" i="0" kern="1200">
                <a:solidFill>
                  <a:schemeClr val="tx1"/>
                </a:solidFill>
                <a:effectLst/>
                <a:latin typeface="+mn-lt"/>
                <a:ea typeface="+mn-ea"/>
                <a:cs typeface="+mn-cs"/>
              </a:rPr>
              <a:t>	More energy efficient</a:t>
            </a:r>
          </a:p>
          <a:p>
            <a:r>
              <a:rPr lang="en-US" sz="1200" b="0" i="0" kern="1200">
                <a:solidFill>
                  <a:schemeClr val="tx1"/>
                </a:solidFill>
                <a:effectLst/>
                <a:latin typeface="+mn-lt"/>
                <a:ea typeface="+mn-ea"/>
                <a:cs typeface="+mn-cs"/>
              </a:rPr>
              <a:t>	Cost effective</a:t>
            </a:r>
          </a:p>
          <a:p>
            <a:r>
              <a:rPr lang="en-US" sz="1200" b="0" i="0" kern="1200">
                <a:solidFill>
                  <a:schemeClr val="tx1"/>
                </a:solidFill>
                <a:effectLst/>
                <a:latin typeface="+mn-lt"/>
                <a:ea typeface="+mn-ea"/>
                <a:cs typeface="+mn-cs"/>
              </a:rPr>
              <a:t>	Conducive to human life</a:t>
            </a:r>
          </a:p>
          <a:p>
            <a:r>
              <a:rPr lang="en-US" sz="1200" b="0" i="0" kern="1200">
                <a:solidFill>
                  <a:schemeClr val="tx1"/>
                </a:solidFill>
                <a:effectLst/>
                <a:latin typeface="+mn-lt"/>
                <a:ea typeface="+mn-ea"/>
                <a:cs typeface="+mn-cs"/>
              </a:rPr>
              <a:t>Having an accurate model of a system enables scientific discovery, </a:t>
            </a:r>
          </a:p>
          <a:p>
            <a:r>
              <a:rPr lang="en-US" sz="1200" b="0" i="0" kern="1200">
                <a:solidFill>
                  <a:schemeClr val="tx1"/>
                </a:solidFill>
                <a:effectLst/>
                <a:latin typeface="+mn-lt"/>
                <a:ea typeface="+mn-ea"/>
                <a:cs typeface="+mn-cs"/>
              </a:rPr>
              <a:t>Can provide critical information to support high stakes decisions in changing environments</a:t>
            </a:r>
          </a:p>
          <a:p>
            <a:r>
              <a:rPr lang="en-US" sz="1200" b="0" i="0" kern="1200">
                <a:solidFill>
                  <a:schemeClr val="tx1"/>
                </a:solidFill>
                <a:effectLst/>
                <a:latin typeface="+mn-lt"/>
                <a:ea typeface="+mn-ea"/>
                <a:cs typeface="+mn-cs"/>
              </a:rPr>
              <a:t>Or to provide necessary information for predictive maintenance of high value equipment, avoiding costly and potentially dangerous equipment</a:t>
            </a:r>
          </a:p>
          <a:p>
            <a:r>
              <a:rPr lang="en-US" sz="1200" b="0" i="0" kern="1200">
                <a:solidFill>
                  <a:schemeClr val="tx1"/>
                </a:solidFill>
                <a:effectLst/>
                <a:latin typeface="+mn-lt"/>
                <a:ea typeface="+mn-ea"/>
                <a:cs typeface="+mn-cs"/>
              </a:rPr>
              <a:t>Failures. </a:t>
            </a:r>
          </a:p>
          <a:p>
            <a:r>
              <a:rPr lang="en-US" sz="1200" b="0" i="0" kern="1200">
                <a:solidFill>
                  <a:schemeClr val="tx1"/>
                </a:solidFill>
                <a:effectLst/>
                <a:latin typeface="+mn-lt"/>
                <a:ea typeface="+mn-ea"/>
                <a:cs typeface="+mn-cs"/>
              </a:rPr>
              <a:t>One of the most common and lucrative uses of systems models are for predictive control in manufacturing and other large scale enterprises.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I’m presenting a method today which bridges benefits of traditional physics-based modeling with  more recent data-driven modeling using deep learning</a:t>
            </a:r>
          </a:p>
          <a:p>
            <a:r>
              <a:rPr lang="en-US" sz="1200" b="0" i="0" kern="1200">
                <a:solidFill>
                  <a:schemeClr val="tx1"/>
                </a:solidFill>
                <a:effectLst/>
                <a:latin typeface="+mn-lt"/>
                <a:ea typeface="+mn-ea"/>
                <a:cs typeface="+mn-cs"/>
              </a:rPr>
              <a:t>Traditional physics-based modeling works very well and is widely used in many real world applications. However, it can’t always be applied to every situation. </a:t>
            </a:r>
          </a:p>
          <a:p>
            <a:r>
              <a:rPr lang="en-US" sz="1200" b="0" i="0" kern="1200">
                <a:solidFill>
                  <a:schemeClr val="tx1"/>
                </a:solidFill>
                <a:effectLst/>
                <a:latin typeface="+mn-lt"/>
                <a:ea typeface="+mn-ea"/>
                <a:cs typeface="+mn-cs"/>
              </a:rPr>
              <a:t>	missing information</a:t>
            </a:r>
          </a:p>
          <a:p>
            <a:r>
              <a:rPr lang="en-US" sz="1200" b="0" i="0" kern="1200">
                <a:solidFill>
                  <a:schemeClr val="tx1"/>
                </a:solidFill>
                <a:effectLst/>
                <a:latin typeface="+mn-lt"/>
                <a:ea typeface="+mn-ea"/>
                <a:cs typeface="+mn-cs"/>
              </a:rPr>
              <a:t>	incomplete awareness of the model state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	limitations on the available operational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For large scale systems, not only are they difficult to model from first principles, it is also not always possible to simulate the system in real time.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Data-driven approaches for systems modeling are an alternative in these situations but can come with their own disadvantages. </a:t>
            </a:r>
          </a:p>
          <a:p>
            <a:r>
              <a:rPr lang="en-US" sz="1200" b="0" i="0" kern="1200">
                <a:solidFill>
                  <a:schemeClr val="tx1"/>
                </a:solidFill>
                <a:effectLst/>
                <a:latin typeface="+mn-lt"/>
                <a:ea typeface="+mn-ea"/>
                <a:cs typeface="+mn-cs"/>
              </a:rPr>
              <a:t>Can take a lot of data to train and may behave unpredictably outside the distribution of training data in unobserved regions of the system state space. </a:t>
            </a:r>
          </a:p>
          <a:p>
            <a:r>
              <a:rPr lang="en-US" sz="1200" b="0" i="0" kern="1200">
                <a:solidFill>
                  <a:schemeClr val="tx1"/>
                </a:solidFill>
                <a:effectLst/>
                <a:latin typeface="+mn-lt"/>
                <a:ea typeface="+mn-ea"/>
                <a:cs typeface="+mn-cs"/>
              </a:rPr>
              <a:t>In addition, modern neural network approaches don’t typically provide constraints enforcement within physically realizable and operationally safe bounds,</a:t>
            </a: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55362-50C5-480D-87AE-50F125AEED17}" type="slidenum">
              <a:rPr lang="en-US" smtClean="0"/>
              <a:t>34</a:t>
            </a:fld>
            <a:endParaRPr lang="en-US"/>
          </a:p>
        </p:txBody>
      </p:sp>
    </p:spTree>
    <p:extLst>
      <p:ext uri="{BB962C8B-B14F-4D97-AF65-F5344CB8AC3E}">
        <p14:creationId xmlns:p14="http://schemas.microsoft.com/office/powerpoint/2010/main" val="289933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400516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4225495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 awareness, trusted autonomy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PID controller- </a:t>
            </a:r>
          </a:p>
          <a:p>
            <a:r>
              <a:rPr lang="en-US" sz="1200" b="0" i="0" kern="1200" dirty="0">
                <a:solidFill>
                  <a:schemeClr val="tx1"/>
                </a:solidFill>
                <a:effectLst/>
                <a:latin typeface="+mn-lt"/>
                <a:ea typeface="+mn-ea"/>
                <a:cs typeface="+mn-cs"/>
              </a:rPr>
              <a:t>A PID controller continuously calculates an </a:t>
            </a:r>
            <a:r>
              <a:rPr lang="en-US" sz="1200" b="0" i="1" kern="1200" dirty="0">
                <a:solidFill>
                  <a:schemeClr val="tx1"/>
                </a:solidFill>
                <a:effectLst/>
                <a:latin typeface="+mn-lt"/>
                <a:ea typeface="+mn-ea"/>
                <a:cs typeface="+mn-cs"/>
              </a:rPr>
              <a:t>error value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difference between a desired </a:t>
            </a:r>
            <a:r>
              <a:rPr lang="en-US" sz="1200" b="0" i="0" u="none" strike="noStrike" kern="1200" dirty="0">
                <a:solidFill>
                  <a:schemeClr val="tx1"/>
                </a:solidFill>
                <a:effectLst/>
                <a:latin typeface="+mn-lt"/>
                <a:ea typeface="+mn-ea"/>
                <a:cs typeface="+mn-cs"/>
                <a:hlinkClick r:id="rId3" tooltip="Setpoint (control system)"/>
              </a:rPr>
              <a:t>setpoint</a:t>
            </a:r>
            <a:r>
              <a:rPr lang="en-US" sz="1200" b="0" i="0" kern="1200" dirty="0">
                <a:solidFill>
                  <a:schemeClr val="tx1"/>
                </a:solidFill>
                <a:effectLst/>
                <a:latin typeface="+mn-lt"/>
                <a:ea typeface="+mn-ea"/>
                <a:cs typeface="+mn-cs"/>
              </a:rPr>
              <a:t> (SP) a </a:t>
            </a:r>
            <a:r>
              <a:rPr lang="en-US" sz="1200" b="0" i="0" u="none" strike="noStrike" kern="1200" dirty="0">
                <a:solidFill>
                  <a:schemeClr val="tx1"/>
                </a:solidFill>
                <a:effectLst/>
                <a:latin typeface="+mn-lt"/>
                <a:ea typeface="+mn-ea"/>
                <a:cs typeface="+mn-cs"/>
                <a:hlinkClick r:id="rId4" tooltip="Process variable"/>
              </a:rPr>
              <a:t>process variable</a:t>
            </a:r>
            <a:r>
              <a:rPr lang="en-US" sz="1200" b="0" i="0" kern="1200" dirty="0">
                <a:solidFill>
                  <a:schemeClr val="tx1"/>
                </a:solidFill>
                <a:effectLst/>
                <a:latin typeface="+mn-lt"/>
                <a:ea typeface="+mn-ea"/>
                <a:cs typeface="+mn-cs"/>
              </a:rPr>
              <a:t> (PV) and </a:t>
            </a:r>
          </a:p>
          <a:p>
            <a:r>
              <a:rPr lang="en-US" sz="1200" b="0" i="0" kern="1200" dirty="0">
                <a:solidFill>
                  <a:schemeClr val="tx1"/>
                </a:solidFill>
                <a:effectLst/>
                <a:latin typeface="+mn-lt"/>
                <a:ea typeface="+mn-ea"/>
                <a:cs typeface="+mn-cs"/>
              </a:rPr>
              <a:t>Correction based on </a:t>
            </a:r>
            <a:r>
              <a:rPr lang="en-US" sz="1200" b="0" i="0" u="none" strike="noStrike" kern="1200" dirty="0">
                <a:solidFill>
                  <a:schemeClr val="tx1"/>
                </a:solidFill>
                <a:effectLst/>
                <a:latin typeface="+mn-lt"/>
                <a:ea typeface="+mn-ea"/>
                <a:cs typeface="+mn-cs"/>
                <a:hlinkClick r:id="rId5" tooltip="Proportional control"/>
              </a:rPr>
              <a:t>prop</a:t>
            </a:r>
            <a:r>
              <a:rPr lang="en-US" sz="1200" b="0" i="0" u="none" strike="noStrike" kern="1200" dirty="0">
                <a:solidFill>
                  <a:schemeClr val="tx1"/>
                </a:solidFill>
                <a:effectLst/>
                <a:latin typeface="+mn-lt"/>
                <a:ea typeface="+mn-ea"/>
                <a:cs typeface="+mn-cs"/>
              </a:rPr>
              <a:t>ortion of error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integration of accumulated error</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Derivative"/>
              </a:rPr>
              <a:t>derivative</a:t>
            </a:r>
            <a:r>
              <a:rPr lang="en-US" sz="1200" b="0" i="0" u="none" strike="noStrike" kern="1200" dirty="0">
                <a:solidFill>
                  <a:schemeClr val="tx1"/>
                </a:solidFill>
                <a:effectLst/>
                <a:latin typeface="+mn-lt"/>
                <a:ea typeface="+mn-ea"/>
                <a:cs typeface="+mn-cs"/>
              </a:rPr>
              <a:t> of the error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MPC first developed in the chemical industry to address some of the shortcomings of a PID controller. </a:t>
            </a:r>
          </a:p>
          <a:p>
            <a:r>
              <a:rPr lang="en-US" dirty="0">
                <a:effectLst/>
              </a:rPr>
              <a:t>Designed to handle MIMO systems</a:t>
            </a:r>
          </a:p>
          <a:p>
            <a:r>
              <a:rPr lang="en-US" dirty="0">
                <a:effectLst/>
              </a:rPr>
              <a:t>Can handle constraints</a:t>
            </a:r>
          </a:p>
          <a:p>
            <a:r>
              <a:rPr lang="en-US" dirty="0">
                <a:effectLst/>
              </a:rPr>
              <a:t>Preview capability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MPC uses a model to predict future outcomes of a process. </a:t>
            </a:r>
          </a:p>
          <a:p>
            <a:r>
              <a:rPr lang="en-US" dirty="0">
                <a:effectLst/>
              </a:rPr>
              <a:t>Online optimization problem at each process interval. Performs first action in the rollout.  </a:t>
            </a:r>
          </a:p>
          <a:p>
            <a:endParaRPr lang="en-US" dirty="0">
              <a:effectLst/>
            </a:endParaRPr>
          </a:p>
          <a:p>
            <a:r>
              <a:rPr lang="en-US" dirty="0">
                <a:effectLst/>
              </a:rPr>
              <a:t>requiring large memory and fast processor to operate in real time. </a:t>
            </a:r>
          </a:p>
          <a:p>
            <a:r>
              <a:rPr lang="en-US" sz="2000" dirty="0">
                <a:solidFill>
                  <a:srgbClr val="282B2E"/>
                </a:solidFill>
                <a:ea typeface="ヒラギノ角ゴ Pro W3" charset="0"/>
                <a:cs typeface="Arial"/>
              </a:rPr>
              <a:t>Training and calibration of models-  lots of expert time </a:t>
            </a:r>
          </a:p>
          <a:p>
            <a:r>
              <a:rPr lang="en-US" sz="2000" dirty="0">
                <a:solidFill>
                  <a:srgbClr val="282B2E"/>
                </a:solidFill>
                <a:ea typeface="ヒラギノ角ゴ Pro W3" charset="0"/>
                <a:cs typeface="Arial"/>
              </a:rPr>
              <a:t>Optimization: translation to a solver language- lots of expert time</a:t>
            </a:r>
            <a:endParaRPr lang="en-US" sz="2000" dirty="0"/>
          </a:p>
          <a:p>
            <a:r>
              <a:rPr lang="en-US" sz="2000" dirty="0">
                <a:solidFill>
                  <a:srgbClr val="282B2E"/>
                </a:solidFill>
                <a:ea typeface="ヒラギノ角ゴ Pro W3" charset="0"/>
                <a:cs typeface="Arial"/>
              </a:rPr>
              <a:t>Computational limitations of control hardware depending on the system</a:t>
            </a:r>
            <a:endParaRPr lang="en-US" sz="2000" dirty="0"/>
          </a:p>
          <a:p>
            <a:pPr lvl="0"/>
            <a:endParaRPr lang="en-US" sz="1200" kern="1200" dirty="0">
              <a:solidFill>
                <a:schemeClr val="tx1"/>
              </a:solidFill>
              <a:effectLst/>
              <a:latin typeface="+mn-lt"/>
              <a:ea typeface="+mn-ea"/>
              <a:cs typeface="+mn-cs"/>
            </a:endParaRPr>
          </a:p>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3577333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better understand the complexity of the task, lets walk through a complete workflow as implemented for a practical use case to control an office building in Belgium.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office building is equipped with thermally activated building structures with a geothermal heat pump (GEOTABS). These kinds of buildings are known to be very challenging to control due to the large thermal mass and associated time delays. For optimal operation of this type of systems, predictive control is an absolute must.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First one develops a high-fidelity physics-based model based on the available engineering documentation and measurement data. </a:t>
            </a:r>
          </a:p>
          <a:p>
            <a:r>
              <a:rPr lang="en-US" sz="1200" kern="1200" dirty="0">
                <a:solidFill>
                  <a:schemeClr val="tx1"/>
                </a:solidFill>
                <a:effectLst/>
                <a:latin typeface="+mn-lt"/>
                <a:ea typeface="+mn-ea"/>
                <a:cs typeface="+mn-cs"/>
              </a:rPr>
              <a:t>Then the control-relevant equations are extracted and used to construct an optimization-based predictive controller.</a:t>
            </a:r>
          </a:p>
          <a:p>
            <a:r>
              <a:rPr lang="en-US" sz="1200" kern="1200" dirty="0">
                <a:solidFill>
                  <a:schemeClr val="tx1"/>
                </a:solidFill>
                <a:effectLst/>
                <a:latin typeface="+mn-lt"/>
                <a:ea typeface="+mn-ea"/>
                <a:cs typeface="+mn-cs"/>
              </a:rPr>
              <a:t>The optimized controls are computed every 15min based on new weather forecast and new measurement from the building, then the controls are communicated to the building management system for execution. </a:t>
            </a:r>
          </a:p>
          <a:p>
            <a:r>
              <a:rPr lang="en-US" sz="1200" kern="1200" dirty="0">
                <a:solidFill>
                  <a:schemeClr val="tx1"/>
                </a:solidFill>
                <a:effectLst/>
                <a:latin typeface="+mn-lt"/>
                <a:ea typeface="+mn-ea"/>
                <a:cs typeface="+mn-cs"/>
              </a:rPr>
              <a:t>The whole procedure takes approximately a minute to execute in real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using the MPC in the office building for a couple of months the team measured more than 50% energy savings on the heat pump and improved thermal comfort by approximately 37%. </a:t>
            </a:r>
            <a:r>
              <a:rPr lang="en-US" sz="1200" b="0"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rigid and delayed behavior of the rule-based controller is replaced by dynamic and anticipatory behavior of MPC, which keeps the zone temperatures closer within comfort bounds and delivers cooling only when it is needed.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8</a:t>
            </a:fld>
            <a:endParaRPr lang="en-US"/>
          </a:p>
        </p:txBody>
      </p:sp>
    </p:spTree>
    <p:extLst>
      <p:ext uri="{BB962C8B-B14F-4D97-AF65-F5344CB8AC3E}">
        <p14:creationId xmlns:p14="http://schemas.microsoft.com/office/powerpoint/2010/main" val="312153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10</a:t>
            </a:fld>
            <a:endParaRPr lang="en-US"/>
          </a:p>
        </p:txBody>
      </p:sp>
    </p:spTree>
    <p:extLst>
      <p:ext uri="{BB962C8B-B14F-4D97-AF65-F5344CB8AC3E}">
        <p14:creationId xmlns:p14="http://schemas.microsoft.com/office/powerpoint/2010/main" val="203557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four main challenges that must be overcome to make MPC cost-effective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Training and calibration of models – must be automated</a:t>
            </a:r>
          </a:p>
          <a:p>
            <a:pPr lvl="0"/>
            <a:r>
              <a:rPr lang="en-US" sz="1200" kern="1200" dirty="0">
                <a:solidFill>
                  <a:schemeClr val="tx1"/>
                </a:solidFill>
                <a:effectLst/>
                <a:latin typeface="+mn-lt"/>
                <a:ea typeface="+mn-ea"/>
                <a:cs typeface="+mn-cs"/>
              </a:rPr>
              <a:t>The translation of the optimization problems to a solver language – must be automated </a:t>
            </a:r>
          </a:p>
          <a:p>
            <a:pPr lvl="0"/>
            <a:r>
              <a:rPr lang="en-US" sz="1200" kern="1200" dirty="0">
                <a:solidFill>
                  <a:schemeClr val="tx1"/>
                </a:solidFill>
                <a:effectLst/>
                <a:latin typeface="+mn-lt"/>
                <a:ea typeface="+mn-ea"/>
                <a:cs typeface="+mn-cs"/>
              </a:rPr>
              <a:t>To address the computational limitations of embedded hardware - must reduce computing need without trading performance </a:t>
            </a:r>
          </a:p>
          <a:p>
            <a:pPr lvl="0"/>
            <a:r>
              <a:rPr lang="en-US" sz="1200" kern="1200" dirty="0">
                <a:solidFill>
                  <a:schemeClr val="tx1"/>
                </a:solidFill>
                <a:effectLst/>
                <a:latin typeface="+mn-lt"/>
                <a:ea typeface="+mn-ea"/>
                <a:cs typeface="+mn-cs"/>
              </a:rPr>
              <a:t>Acceptance by building operators – complex decisions must be translated to interpretable decision rules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325938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13</a:t>
            </a:fld>
            <a:endParaRPr lang="en-US" dirty="0"/>
          </a:p>
        </p:txBody>
      </p:sp>
    </p:spTree>
    <p:extLst>
      <p:ext uri="{BB962C8B-B14F-4D97-AF65-F5344CB8AC3E}">
        <p14:creationId xmlns:p14="http://schemas.microsoft.com/office/powerpoint/2010/main" val="1182145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241198A-2C35-4687-AEE6-2E7318CB9C4B}" type="datetime1">
              <a:rPr lang="en-US" smtClean="0"/>
              <a:t>6/17/2021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7029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30"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18" indent="0">
              <a:buNone/>
              <a:defRPr/>
            </a:lvl2pPr>
            <a:lvl3pPr marL="1097236" indent="0">
              <a:buNone/>
              <a:defRPr/>
            </a:lvl3pPr>
            <a:lvl4pPr marL="1645854" indent="0">
              <a:buNone/>
              <a:defRPr/>
            </a:lvl4pPr>
            <a:lvl5pPr marL="2194472"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3"/>
            <a:ext cx="184731" cy="369332"/>
          </a:xfrm>
          <a:prstGeom prst="rect">
            <a:avLst/>
          </a:prstGeom>
          <a:noFill/>
        </p:spPr>
        <p:txBody>
          <a:bodyPr wrap="none" rtlCol="0">
            <a:spAutoFit/>
          </a:bodyPr>
          <a:lstStyle/>
          <a:p>
            <a:endParaRPr lang="en-US" sz="180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70530"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6"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2" y="4915646"/>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37BE90AF-1FB5-4879-AB81-581C4D449F03}" type="datetime1">
              <a:rPr lang="en-US" smtClean="0"/>
              <a:t>6/17/2021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9" y="773011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368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60" y="3429000"/>
            <a:ext cx="4572000" cy="4204855"/>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21081A4A-BD00-4FA9-BE2A-C6D42048CD76}" type="datetime1">
              <a:rPr lang="en-US" smtClean="0"/>
              <a:t>6/17/2021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18" name="Title 1">
            <a:extLst>
              <a:ext uri="{FF2B5EF4-FFF2-40B4-BE49-F238E27FC236}">
                <a16:creationId xmlns:a16="http://schemas.microsoft.com/office/drawing/2014/main" id="{EDB7E534-7B03-B442-8160-F21C6B803D21}"/>
              </a:ext>
            </a:extLst>
          </p:cNvPr>
          <p:cNvSpPr>
            <a:spLocks noGrp="1"/>
          </p:cNvSpPr>
          <p:nvPr>
            <p:ph type="title" hasCustomPrompt="1"/>
          </p:nvPr>
        </p:nvSpPr>
        <p:spPr>
          <a:xfrm>
            <a:off x="3200402" y="290609"/>
            <a:ext cx="9736667"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6759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7AC8222F-5982-4D3F-9F6B-489D2F7BF1EB}" type="datetime1">
              <a:rPr lang="en-US" smtClean="0"/>
              <a:t>6/17/2021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39767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49E1C75-318A-4CB8-8601-EE0ED721B25F}" type="datetime1">
              <a:rPr lang="en-US" smtClean="0"/>
              <a:t>6/17/2021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2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D82D7423-7A39-432A-990D-5D3BC893729F}" type="datetime1">
              <a:rPr lang="en-US" smtClean="0"/>
              <a:t>6/17/2021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3040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F1222EB-DCEA-43F5-A7E5-A9CAE6C1F2E1}" type="datetime1">
              <a:rPr lang="en-US" smtClean="0"/>
              <a:t>6/17/2021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4092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F9DC7D1A-258A-4768-8FD5-AC03A128CB96}" type="datetime1">
              <a:rPr lang="en-US" smtClean="0"/>
              <a:t>6/17/2021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18742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5D2BE758-B07A-4375-8893-A9D3FF16D2F9}" type="datetime1">
              <a:rPr lang="en-US" smtClean="0"/>
              <a:t>6/17/2021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4122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1"/>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28044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5"/>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5"/>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BD0B0C4A-29B3-4815-AEFC-BF3EA9A7312B}" type="datetime1">
              <a:rPr lang="en-US" smtClean="0"/>
              <a:t>6/17/2021</a:t>
            </a:fld>
            <a:endParaRPr lang="en-US"/>
          </a:p>
        </p:txBody>
      </p:sp>
      <p:sp>
        <p:nvSpPr>
          <p:cNvPr id="17" name="Slide Number Placeholder 5"/>
          <p:cNvSpPr>
            <a:spLocks noGrp="1"/>
          </p:cNvSpPr>
          <p:nvPr>
            <p:ph type="sldNum" sz="quarter" idx="4"/>
          </p:nvPr>
        </p:nvSpPr>
        <p:spPr>
          <a:xfrm>
            <a:off x="13986664" y="7406645"/>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2"/>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33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B1631D2-CEB1-4D3D-A00B-A2234314B65F}" type="datetime1">
              <a:rPr lang="en-US" smtClean="0"/>
              <a:t>6/17/2021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59038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54917259-15A4-4AD0-9A93-E86D3473B6F7}" type="datetime1">
              <a:rPr lang="en-US" smtClean="0"/>
              <a:t>6/17/2021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577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sp>
        <p:nvSpPr>
          <p:cNvPr id="12" name="Rectangle 11"/>
          <p:cNvSpPr/>
          <p:nvPr userDrawn="1"/>
        </p:nvSpPr>
        <p:spPr>
          <a:xfrm>
            <a:off x="0" y="1470355"/>
            <a:ext cx="14630400" cy="64849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ln>
                <a:noFill/>
              </a:ln>
              <a:solidFill>
                <a:schemeClr val="bg1"/>
              </a:solidFill>
            </a:endParaRPr>
          </a:p>
        </p:txBody>
      </p:sp>
      <p:sp>
        <p:nvSpPr>
          <p:cNvPr id="11" name="Footer Placeholder 10"/>
          <p:cNvSpPr>
            <a:spLocks noGrp="1"/>
          </p:cNvSpPr>
          <p:nvPr>
            <p:ph type="ftr" sz="quarter" idx="12"/>
          </p:nvPr>
        </p:nvSpPr>
        <p:spPr>
          <a:xfrm>
            <a:off x="4389120" y="7406649"/>
            <a:ext cx="5852160" cy="438150"/>
          </a:xfrm>
        </p:spPr>
        <p:txBody>
          <a:bodyPr lIns="0" tIns="0" rIns="0" bIns="0"/>
          <a:lstStyle>
            <a:lvl1pPr>
              <a:defRPr sz="1080">
                <a:latin typeface="Arial"/>
                <a:cs typeface="Arial"/>
              </a:defRPr>
            </a:lvl1pPr>
          </a:lstStyle>
          <a:p>
            <a:r>
              <a:rPr lang="en-US"/>
              <a:t>BUSINESS SENSITIVE</a:t>
            </a:r>
          </a:p>
        </p:txBody>
      </p:sp>
      <p:sp>
        <p:nvSpPr>
          <p:cNvPr id="16" name="Date Placeholder 3"/>
          <p:cNvSpPr>
            <a:spLocks noGrp="1"/>
          </p:cNvSpPr>
          <p:nvPr>
            <p:ph type="dt" sz="half" idx="2"/>
          </p:nvPr>
        </p:nvSpPr>
        <p:spPr>
          <a:xfrm>
            <a:off x="10972800" y="7406649"/>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EFF481F0-21C1-417F-8362-41E60FDE43EB}" type="datetime1">
              <a:rPr lang="en-US" smtClean="0"/>
              <a:t>6/17/2021</a:t>
            </a:fld>
            <a:endParaRPr lang="en-US"/>
          </a:p>
        </p:txBody>
      </p:sp>
      <p:sp>
        <p:nvSpPr>
          <p:cNvPr id="17" name="Slide Number Placeholder 5"/>
          <p:cNvSpPr>
            <a:spLocks noGrp="1"/>
          </p:cNvSpPr>
          <p:nvPr>
            <p:ph type="sldNum" sz="quarter" idx="4"/>
          </p:nvPr>
        </p:nvSpPr>
        <p:spPr>
          <a:xfrm>
            <a:off x="13986664" y="7406649"/>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8" name="Straight Connector 17"/>
          <p:cNvCxnSpPr/>
          <p:nvPr userDrawn="1"/>
        </p:nvCxnSpPr>
        <p:spPr>
          <a:xfrm>
            <a:off x="13763608" y="7527341"/>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p>
            <a:r>
              <a:rPr lang="en-US"/>
              <a:t>Click to edit Master title style</a:t>
            </a:r>
          </a:p>
        </p:txBody>
      </p:sp>
      <p:sp>
        <p:nvSpPr>
          <p:cNvPr id="20" name="Content Placeholder 2"/>
          <p:cNvSpPr>
            <a:spLocks noGrp="1"/>
          </p:cNvSpPr>
          <p:nvPr>
            <p:ph idx="1"/>
          </p:nvPr>
        </p:nvSpPr>
        <p:spPr>
          <a:xfrm>
            <a:off x="438912" y="1755656"/>
            <a:ext cx="13752576" cy="1743246"/>
          </a:xfrm>
        </p:spPr>
        <p:txBody>
          <a:bodyPr lIns="0" tIns="0" rIns="0" bIns="0">
            <a:spAutoFit/>
          </a:bodyPr>
          <a:lstStyle>
            <a:lvl1pPr marL="411452" indent="-411452">
              <a:buSzPct val="100000"/>
              <a:buFontTx/>
              <a:buBlip>
                <a:blip r:embed="rId2"/>
              </a:buBlip>
              <a:defRPr sz="2400">
                <a:latin typeface="Arial"/>
                <a:cs typeface="Arial"/>
              </a:defRPr>
            </a:lvl1pPr>
            <a:lvl2pPr marL="891482" indent="-342880">
              <a:buSzPct val="100000"/>
              <a:buFontTx/>
              <a:buBlip>
                <a:blip r:embed="rId3"/>
              </a:buBlip>
              <a:defRPr sz="2160">
                <a:latin typeface="Arial"/>
                <a:cs typeface="Arial"/>
              </a:defRPr>
            </a:lvl2pPr>
            <a:lvl3pPr marL="1371510" indent="-274302">
              <a:buSzPct val="100000"/>
              <a:buFontTx/>
              <a:buBlip>
                <a:blip r:embed="rId4"/>
              </a:buBlip>
              <a:defRPr sz="1920">
                <a:latin typeface="Arial"/>
                <a:cs typeface="Arial"/>
              </a:defRPr>
            </a:lvl3pPr>
            <a:lvl4pPr marL="1920115" indent="-274302">
              <a:buSzPct val="100000"/>
              <a:buFontTx/>
              <a:buBlip>
                <a:blip r:embed="rId5"/>
              </a:buBlip>
              <a:defRPr sz="1680">
                <a:latin typeface="Arial"/>
                <a:cs typeface="Arial"/>
              </a:defRPr>
            </a:lvl4pPr>
            <a:lvl5pPr marL="2468720" indent="-274302">
              <a:buSzPct val="100000"/>
              <a:buFontTx/>
              <a:buBlip>
                <a:blip r:embed="rId2"/>
              </a:buBlip>
              <a:defRPr sz="1680">
                <a:latin typeface="Arial"/>
                <a:cs typeface="Arial"/>
              </a:defRPr>
            </a:lvl5pPr>
            <a:lvl6pPr marL="2743022"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09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1185062"/>
            <a:ext cx="14630400" cy="70445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solidFill>
                <a:prstClr val="white"/>
              </a:solidFill>
            </a:endParaRPr>
          </a:p>
        </p:txBody>
      </p:sp>
      <p:sp>
        <p:nvSpPr>
          <p:cNvPr id="10" name="Title 1"/>
          <p:cNvSpPr>
            <a:spLocks noGrp="1"/>
          </p:cNvSpPr>
          <p:nvPr>
            <p:ph type="title"/>
          </p:nvPr>
        </p:nvSpPr>
        <p:spPr>
          <a:xfrm>
            <a:off x="731520" y="427937"/>
            <a:ext cx="10607040" cy="746150"/>
          </a:xfrm>
        </p:spPr>
        <p:txBody>
          <a:bodyPr lIns="0" tIns="0" rIns="0" bIns="0" anchor="t">
            <a:spAutoFit/>
          </a:bodyPr>
          <a:lstStyle>
            <a:lvl1pPr algn="l">
              <a:defRPr sz="3000" b="1">
                <a:solidFill>
                  <a:srgbClr val="FFFFFF"/>
                </a:solidFill>
                <a:latin typeface="Arial"/>
                <a:cs typeface="Arial"/>
              </a:defRPr>
            </a:lvl1pPr>
          </a:lstStyle>
          <a:p>
            <a:r>
              <a:rPr lang="en-US"/>
              <a:t>Click to edit Master title style</a:t>
            </a:r>
          </a:p>
        </p:txBody>
      </p:sp>
      <p:sp>
        <p:nvSpPr>
          <p:cNvPr id="11" name="Text Placeholder 2"/>
          <p:cNvSpPr>
            <a:spLocks noGrp="1"/>
          </p:cNvSpPr>
          <p:nvPr>
            <p:ph type="body" idx="1"/>
          </p:nvPr>
        </p:nvSpPr>
        <p:spPr>
          <a:xfrm>
            <a:off x="731520" y="1645920"/>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0" name="Text Placeholder 4"/>
          <p:cNvSpPr>
            <a:spLocks noGrp="1"/>
          </p:cNvSpPr>
          <p:nvPr>
            <p:ph type="body" sz="quarter" idx="3"/>
          </p:nvPr>
        </p:nvSpPr>
        <p:spPr>
          <a:xfrm>
            <a:off x="7680960" y="1645919"/>
            <a:ext cx="6217920" cy="768096"/>
          </a:xfrm>
        </p:spPr>
        <p:txBody>
          <a:bodyPr lIns="0" tIns="0" rIns="0" bIns="0" anchor="t">
            <a:spAutoFit/>
          </a:bodyPr>
          <a:lstStyle>
            <a:lvl1pPr marL="0" indent="0">
              <a:buNone/>
              <a:defRPr sz="2400" b="1">
                <a:latin typeface="Arial"/>
                <a:cs typeface="Arial"/>
              </a:defRPr>
            </a:lvl1pPr>
            <a:lvl2pPr marL="548618" indent="0">
              <a:buNone/>
              <a:defRPr sz="2400" b="1"/>
            </a:lvl2pPr>
            <a:lvl3pPr marL="1097236" indent="0">
              <a:buNone/>
              <a:defRPr sz="2160" b="1"/>
            </a:lvl3pPr>
            <a:lvl4pPr marL="1645854" indent="0">
              <a:buNone/>
              <a:defRPr sz="1920" b="1"/>
            </a:lvl4pPr>
            <a:lvl5pPr marL="2194472" indent="0">
              <a:buNone/>
              <a:defRPr sz="1920" b="1"/>
            </a:lvl5pPr>
            <a:lvl6pPr marL="2743091" indent="0">
              <a:buNone/>
              <a:defRPr sz="1920" b="1"/>
            </a:lvl6pPr>
            <a:lvl7pPr marL="3291708" indent="0">
              <a:buNone/>
              <a:defRPr sz="1920" b="1"/>
            </a:lvl7pPr>
            <a:lvl8pPr marL="3840326" indent="0">
              <a:buNone/>
              <a:defRPr sz="1920" b="1"/>
            </a:lvl8pPr>
            <a:lvl9pPr marL="4388945" indent="0">
              <a:buNone/>
              <a:defRPr sz="1920" b="1"/>
            </a:lvl9pPr>
          </a:lstStyle>
          <a:p>
            <a:pPr lvl="0"/>
            <a:r>
              <a:rPr lang="en-US"/>
              <a:t>Click to edit Master text styles</a:t>
            </a:r>
          </a:p>
        </p:txBody>
      </p:sp>
      <p:sp>
        <p:nvSpPr>
          <p:cNvPr id="22" name="Date Placeholder 6"/>
          <p:cNvSpPr>
            <a:spLocks noGrp="1"/>
          </p:cNvSpPr>
          <p:nvPr>
            <p:ph type="dt" sz="half" idx="10"/>
          </p:nvPr>
        </p:nvSpPr>
        <p:spPr>
          <a:xfrm>
            <a:off x="731520" y="7627622"/>
            <a:ext cx="3413760" cy="438150"/>
          </a:xfrm>
        </p:spPr>
        <p:txBody>
          <a:bodyPr lIns="0" tIns="0" rIns="0" bIns="0"/>
          <a:lstStyle>
            <a:lvl1pPr>
              <a:defRPr sz="1080">
                <a:latin typeface="Arial"/>
                <a:cs typeface="Arial"/>
              </a:defRPr>
            </a:lvl1pPr>
          </a:lstStyle>
          <a:p>
            <a:fld id="{BEA07A7E-0E00-4F4D-A214-CF3F681B1B21}" type="datetime1">
              <a:rPr lang="en-US" smtClean="0"/>
              <a:t>6/17/2021</a:t>
            </a:fld>
            <a:endParaRPr lang="en-US"/>
          </a:p>
        </p:txBody>
      </p:sp>
      <p:sp>
        <p:nvSpPr>
          <p:cNvPr id="23" name="Footer Placeholder 7"/>
          <p:cNvSpPr>
            <a:spLocks noGrp="1"/>
          </p:cNvSpPr>
          <p:nvPr>
            <p:ph type="ftr" sz="quarter" idx="11"/>
          </p:nvPr>
        </p:nvSpPr>
        <p:spPr>
          <a:xfrm>
            <a:off x="4998720" y="7627622"/>
            <a:ext cx="4632960" cy="438150"/>
          </a:xfrm>
        </p:spPr>
        <p:txBody>
          <a:bodyPr lIns="0" tIns="0" rIns="0" bIns="0"/>
          <a:lstStyle>
            <a:lvl1pPr>
              <a:defRPr sz="1080">
                <a:latin typeface="Arial"/>
                <a:cs typeface="Arial"/>
              </a:defRPr>
            </a:lvl1pPr>
          </a:lstStyle>
          <a:p>
            <a:r>
              <a:rPr lang="en-US"/>
              <a:t>BUSINESS SENSITIVE</a:t>
            </a:r>
          </a:p>
        </p:txBody>
      </p:sp>
      <p:sp>
        <p:nvSpPr>
          <p:cNvPr id="24" name="Slide Number Placeholder 8"/>
          <p:cNvSpPr>
            <a:spLocks noGrp="1"/>
          </p:cNvSpPr>
          <p:nvPr>
            <p:ph type="sldNum" sz="quarter" idx="12"/>
          </p:nvPr>
        </p:nvSpPr>
        <p:spPr>
          <a:xfrm>
            <a:off x="10485120" y="7627622"/>
            <a:ext cx="3413760" cy="438150"/>
          </a:xfrm>
        </p:spPr>
        <p:txBody>
          <a:bodyPr lIns="0" tIns="0" rIns="0" bIns="0"/>
          <a:lstStyle>
            <a:lvl1pPr>
              <a:defRPr sz="108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731520" y="2471089"/>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p:cNvSpPr>
            <a:spLocks noGrp="1"/>
          </p:cNvSpPr>
          <p:nvPr>
            <p:ph idx="16"/>
          </p:nvPr>
        </p:nvSpPr>
        <p:spPr>
          <a:xfrm>
            <a:off x="7680960" y="2468116"/>
            <a:ext cx="6217920" cy="493776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63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ull-Color Backgroun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389120" y="7627622"/>
            <a:ext cx="5852160" cy="438150"/>
          </a:xfrm>
          <a:prstGeom prst="rect">
            <a:avLst/>
          </a:prstGeom>
        </p:spPr>
        <p:txBody>
          <a:bodyPr/>
          <a:lstStyle/>
          <a:p>
            <a:r>
              <a:rPr lang="en-US"/>
              <a:t>BUSINESS SENSITIVE</a:t>
            </a:r>
          </a:p>
        </p:txBody>
      </p:sp>
      <p:sp>
        <p:nvSpPr>
          <p:cNvPr id="12" name="Content Placeholder 2"/>
          <p:cNvSpPr>
            <a:spLocks noGrp="1"/>
          </p:cNvSpPr>
          <p:nvPr>
            <p:ph idx="1"/>
          </p:nvPr>
        </p:nvSpPr>
        <p:spPr>
          <a:xfrm>
            <a:off x="438912" y="1920240"/>
            <a:ext cx="13752576" cy="5486400"/>
          </a:xfrm>
        </p:spPr>
        <p:txBody>
          <a:bodyPr lIns="0" tIns="0" rIns="0" bIns="0">
            <a:spAutoFit/>
          </a:bodyPr>
          <a:lstStyle>
            <a:lvl1pPr>
              <a:defRPr sz="2400">
                <a:solidFill>
                  <a:srgbClr val="242424"/>
                </a:solidFill>
                <a:latin typeface="Arial"/>
                <a:cs typeface="Arial"/>
              </a:defRPr>
            </a:lvl1pPr>
            <a:lvl2pPr>
              <a:defRPr sz="2160">
                <a:solidFill>
                  <a:srgbClr val="242424"/>
                </a:solidFill>
                <a:latin typeface="Arial"/>
                <a:cs typeface="Arial"/>
              </a:defRPr>
            </a:lvl2pPr>
            <a:lvl3pPr>
              <a:defRPr sz="1920">
                <a:solidFill>
                  <a:srgbClr val="242424"/>
                </a:solidFill>
                <a:latin typeface="Arial"/>
                <a:cs typeface="Arial"/>
              </a:defRPr>
            </a:lvl3pPr>
            <a:lvl4pPr>
              <a:defRPr sz="1680">
                <a:solidFill>
                  <a:srgbClr val="242424"/>
                </a:solidFill>
                <a:latin typeface="Arial"/>
                <a:cs typeface="Arial"/>
              </a:defRPr>
            </a:lvl4pPr>
            <a:lvl5pPr>
              <a:defRPr sz="1680">
                <a:solidFill>
                  <a:srgbClr val="242424"/>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0"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175DD78E-2D15-43CE-BDF6-6EB205F4BD60}" type="datetime1">
              <a:rPr lang="en-US" smtClean="0"/>
              <a:t>6/17/2021</a:t>
            </a:fld>
            <a:endParaRPr lang="en-US"/>
          </a:p>
        </p:txBody>
      </p:sp>
      <p:sp>
        <p:nvSpPr>
          <p:cNvPr id="13"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606452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 Content">
    <p:spTree>
      <p:nvGrpSpPr>
        <p:cNvPr id="1" name=""/>
        <p:cNvGrpSpPr/>
        <p:nvPr/>
      </p:nvGrpSpPr>
      <p:grpSpPr>
        <a:xfrm>
          <a:off x="0" y="0"/>
          <a:ext cx="0" cy="0"/>
          <a:chOff x="0" y="0"/>
          <a:chExt cx="0" cy="0"/>
        </a:xfrm>
      </p:grpSpPr>
      <p:sp>
        <p:nvSpPr>
          <p:cNvPr id="8" name="Rectangle 7"/>
          <p:cNvSpPr/>
          <p:nvPr userDrawn="1"/>
        </p:nvSpPr>
        <p:spPr>
          <a:xfrm>
            <a:off x="0" y="1470355"/>
            <a:ext cx="14630400" cy="6759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ln>
                <a:noFill/>
              </a:ln>
              <a:solidFill>
                <a:schemeClr val="bg1"/>
              </a:solidFill>
            </a:endParaRPr>
          </a:p>
        </p:txBody>
      </p:sp>
      <p:sp>
        <p:nvSpPr>
          <p:cNvPr id="5" name="Footer Placeholder 4"/>
          <p:cNvSpPr>
            <a:spLocks noGrp="1"/>
          </p:cNvSpPr>
          <p:nvPr>
            <p:ph type="ftr" sz="quarter" idx="11"/>
          </p:nvPr>
        </p:nvSpPr>
        <p:spPr>
          <a:xfrm>
            <a:off x="4389120" y="7627622"/>
            <a:ext cx="5852160" cy="438150"/>
          </a:xfrm>
          <a:prstGeom prst="rect">
            <a:avLst/>
          </a:prstGeom>
        </p:spPr>
        <p:txBody>
          <a:bodyPr/>
          <a:lstStyle>
            <a:lvl1pPr>
              <a:defRPr>
                <a:solidFill>
                  <a:srgbClr val="707276"/>
                </a:solidFill>
              </a:defRPr>
            </a:lvl1pPr>
          </a:lstStyle>
          <a:p>
            <a:r>
              <a:rPr lang="en-US"/>
              <a:t>BUSINESS SENSITIVE</a:t>
            </a:r>
          </a:p>
        </p:txBody>
      </p:sp>
      <p:sp>
        <p:nvSpPr>
          <p:cNvPr id="12" name="Title Placeholder 1"/>
          <p:cNvSpPr>
            <a:spLocks noGrp="1"/>
          </p:cNvSpPr>
          <p:nvPr>
            <p:ph type="title"/>
          </p:nvPr>
        </p:nvSpPr>
        <p:spPr>
          <a:xfrm>
            <a:off x="438912" y="241402"/>
            <a:ext cx="10607040" cy="1042416"/>
          </a:xfrm>
          <a:prstGeom prst="rect">
            <a:avLst/>
          </a:prstGeom>
        </p:spPr>
        <p:txBody>
          <a:bodyPr vert="horz" lIns="0" tIns="0" rIns="0" bIns="0" rtlCol="0" anchor="b" anchorCtr="0">
            <a:noAutofit/>
          </a:bodyPr>
          <a:lstStyle>
            <a:lvl1pPr>
              <a:defRPr>
                <a:solidFill>
                  <a:srgbClr val="CC7022"/>
                </a:solidFill>
              </a:defRPr>
            </a:lvl1pPr>
          </a:lstStyle>
          <a:p>
            <a:r>
              <a:rPr lang="en-US"/>
              <a:t>Click to edit Master title style</a:t>
            </a:r>
          </a:p>
        </p:txBody>
      </p:sp>
      <p:sp>
        <p:nvSpPr>
          <p:cNvPr id="13" name="Date Placeholder 3"/>
          <p:cNvSpPr>
            <a:spLocks noGrp="1"/>
          </p:cNvSpPr>
          <p:nvPr>
            <p:ph type="dt" sz="half" idx="2"/>
          </p:nvPr>
        </p:nvSpPr>
        <p:spPr>
          <a:xfrm>
            <a:off x="10972800" y="7627622"/>
            <a:ext cx="2560320" cy="438150"/>
          </a:xfrm>
          <a:prstGeom prst="rect">
            <a:avLst/>
          </a:prstGeom>
        </p:spPr>
        <p:txBody>
          <a:bodyPr vert="horz" lIns="0" tIns="0" rIns="0" bIns="0" rtlCol="0" anchor="ctr"/>
          <a:lstStyle>
            <a:lvl1pPr algn="r">
              <a:defRPr sz="1080">
                <a:solidFill>
                  <a:srgbClr val="707276"/>
                </a:solidFill>
                <a:latin typeface="Arial"/>
                <a:cs typeface="Arial"/>
              </a:defRPr>
            </a:lvl1pPr>
          </a:lstStyle>
          <a:p>
            <a:fld id="{7C7445B1-7345-4842-919F-FB43AEC7FAF5}" type="datetime1">
              <a:rPr lang="en-US" smtClean="0"/>
              <a:t>6/17/2021</a:t>
            </a:fld>
            <a:endParaRPr lang="en-US"/>
          </a:p>
        </p:txBody>
      </p:sp>
      <p:sp>
        <p:nvSpPr>
          <p:cNvPr id="14" name="Slide Number Placeholder 5"/>
          <p:cNvSpPr>
            <a:spLocks noGrp="1"/>
          </p:cNvSpPr>
          <p:nvPr>
            <p:ph type="sldNum" sz="quarter" idx="4"/>
          </p:nvPr>
        </p:nvSpPr>
        <p:spPr>
          <a:xfrm>
            <a:off x="13986664" y="7627622"/>
            <a:ext cx="482803" cy="438150"/>
          </a:xfrm>
          <a:prstGeom prst="rect">
            <a:avLst/>
          </a:prstGeom>
        </p:spPr>
        <p:txBody>
          <a:bodyPr lIns="0" tIns="0" bIns="0" anchor="ctr" anchorCtr="0"/>
          <a:lstStyle>
            <a:lvl1pPr algn="l">
              <a:defRPr sz="1080" b="1">
                <a:solidFill>
                  <a:srgbClr val="707276"/>
                </a:solidFill>
                <a:latin typeface="Arial"/>
                <a:cs typeface="Arial"/>
              </a:defRPr>
            </a:lvl1pPr>
          </a:lstStyle>
          <a:p>
            <a:fld id="{03722D57-58D6-9447-A6D5-A97F6C35A8FB}" type="slidenum">
              <a:rPr lang="en-US" smtClean="0"/>
              <a:pPr/>
              <a:t>‹#›</a:t>
            </a:fld>
            <a:endParaRPr lang="en-US"/>
          </a:p>
        </p:txBody>
      </p:sp>
      <p:cxnSp>
        <p:nvCxnSpPr>
          <p:cNvPr id="15" name="Straight Connector 14"/>
          <p:cNvCxnSpPr/>
          <p:nvPr userDrawn="1"/>
        </p:nvCxnSpPr>
        <p:spPr>
          <a:xfrm>
            <a:off x="13763608" y="7745970"/>
            <a:ext cx="0" cy="219456"/>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
          </p:nvPr>
        </p:nvSpPr>
        <p:spPr>
          <a:xfrm>
            <a:off x="438912" y="1920240"/>
            <a:ext cx="13752576" cy="5486400"/>
          </a:xfrm>
        </p:spPr>
        <p:txBody>
          <a:bodyPr lIns="0" tIns="0" rIns="0" bIns="0">
            <a:spAutoFit/>
          </a:bodyPr>
          <a:lstStyle>
            <a:lvl1pPr marL="411463" indent="-411463">
              <a:buSzPct val="100000"/>
              <a:buFontTx/>
              <a:buBlip>
                <a:blip r:embed="rId2"/>
              </a:buBlip>
              <a:defRPr sz="2400">
                <a:latin typeface="Arial"/>
                <a:cs typeface="Arial"/>
              </a:defRPr>
            </a:lvl1pPr>
            <a:lvl2pPr marL="891504" indent="-342887">
              <a:buSzPct val="100000"/>
              <a:buFontTx/>
              <a:buBlip>
                <a:blip r:embed="rId3"/>
              </a:buBlip>
              <a:defRPr sz="2160">
                <a:latin typeface="Arial"/>
                <a:cs typeface="Arial"/>
              </a:defRPr>
            </a:lvl2pPr>
            <a:lvl3pPr marL="1371545" indent="-274309">
              <a:buSzPct val="100000"/>
              <a:buFontTx/>
              <a:buBlip>
                <a:blip r:embed="rId4"/>
              </a:buBlip>
              <a:defRPr sz="1920">
                <a:latin typeface="Arial"/>
                <a:cs typeface="Arial"/>
              </a:defRPr>
            </a:lvl3pPr>
            <a:lvl4pPr marL="1920163" indent="-274309">
              <a:buSzPct val="100000"/>
              <a:buFontTx/>
              <a:buBlip>
                <a:blip r:embed="rId5"/>
              </a:buBlip>
              <a:defRPr sz="1680">
                <a:latin typeface="Arial"/>
                <a:cs typeface="Arial"/>
              </a:defRPr>
            </a:lvl4pPr>
            <a:lvl5pPr marL="2468782" indent="-274309">
              <a:buSzPct val="100000"/>
              <a:buFontTx/>
              <a:buBlip>
                <a:blip r:embed="rId2"/>
              </a:buBlip>
              <a:defRPr sz="1680">
                <a:latin typeface="Arial"/>
                <a:cs typeface="Arial"/>
              </a:defRPr>
            </a:lvl5pPr>
            <a:lvl6pPr marL="2743091"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844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18" indent="0">
              <a:buNone/>
              <a:defRPr sz="1400">
                <a:latin typeface="Arial" panose="020B0604020202020204" pitchFamily="34" charset="0"/>
                <a:cs typeface="Arial" panose="020B0604020202020204" pitchFamily="34" charset="0"/>
              </a:defRPr>
            </a:lvl2pPr>
            <a:lvl3pPr marL="1097236" indent="0">
              <a:buNone/>
              <a:defRPr sz="1400">
                <a:latin typeface="Arial" panose="020B0604020202020204" pitchFamily="34" charset="0"/>
                <a:cs typeface="Arial" panose="020B0604020202020204" pitchFamily="34" charset="0"/>
              </a:defRPr>
            </a:lvl3pPr>
            <a:lvl4pPr marL="1645854" indent="0">
              <a:buNone/>
              <a:defRPr sz="1400">
                <a:latin typeface="Arial" panose="020B0604020202020204" pitchFamily="34" charset="0"/>
                <a:cs typeface="Arial" panose="020B0604020202020204" pitchFamily="34" charset="0"/>
              </a:defRPr>
            </a:lvl4pPr>
            <a:lvl5pPr marL="2194472"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1" y="2295526"/>
            <a:ext cx="4572001" cy="1590676"/>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28" indent="-274309">
              <a:buFont typeface="Wingdings" panose="05000000000000000000" pitchFamily="2" charset="2"/>
              <a:buChar char="§"/>
              <a:defRPr sz="2400"/>
            </a:lvl2pPr>
            <a:lvl3pPr marL="1371545" indent="-274309">
              <a:buFont typeface="Wingdings" panose="05000000000000000000" pitchFamily="2" charset="2"/>
              <a:buChar char="ü"/>
              <a:defRPr sz="2000"/>
            </a:lvl3pPr>
            <a:lvl4pPr>
              <a:defRPr sz="1800"/>
            </a:lvl4pPr>
            <a:lvl5pPr marL="2468782" indent="-274309">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CA32106A-D6B2-4C4F-910A-07A12602A6E8}" type="datetime1">
              <a:rPr lang="en-US" smtClean="0"/>
              <a:t>6/17/2021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86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749AA-1031-4F5C-A56C-97EF92F1EE89}"/>
              </a:ext>
            </a:extLst>
          </p:cNvPr>
          <p:cNvSpPr>
            <a:spLocks noGrp="1"/>
          </p:cNvSpPr>
          <p:nvPr>
            <p:ph type="title"/>
          </p:nvPr>
        </p:nvSpPr>
        <p:spPr>
          <a:xfrm>
            <a:off x="1005840" y="438150"/>
            <a:ext cx="12618720" cy="159067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412B749-149C-4435-BE01-98B38FF3D238}"/>
              </a:ext>
            </a:extLst>
          </p:cNvPr>
          <p:cNvSpPr>
            <a:spLocks noGrp="1"/>
          </p:cNvSpPr>
          <p:nvPr>
            <p:ph idx="1"/>
          </p:nvPr>
        </p:nvSpPr>
        <p:spPr>
          <a:xfrm>
            <a:off x="1005840" y="2190750"/>
            <a:ext cx="12618720" cy="5221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9D529-EBB0-46FD-86CF-A330E84ED375}"/>
              </a:ext>
            </a:extLst>
          </p:cNvPr>
          <p:cNvSpPr>
            <a:spLocks noGrp="1"/>
          </p:cNvSpPr>
          <p:nvPr>
            <p:ph type="dt" sz="half" idx="10"/>
          </p:nvPr>
        </p:nvSpPr>
        <p:spPr>
          <a:xfrm>
            <a:off x="1005840" y="7627622"/>
            <a:ext cx="3291840" cy="438150"/>
          </a:xfrm>
          <a:prstGeom prst="rect">
            <a:avLst/>
          </a:prstGeom>
        </p:spPr>
        <p:txBody>
          <a:bodyPr/>
          <a:lstStyle/>
          <a:p>
            <a:fld id="{29517541-239D-46FD-8798-8B06687804C3}" type="datetime1">
              <a:rPr lang="en-US" smtClean="0"/>
              <a:t>6/17/2021</a:t>
            </a:fld>
            <a:endParaRPr lang="en-US"/>
          </a:p>
        </p:txBody>
      </p:sp>
      <p:sp>
        <p:nvSpPr>
          <p:cNvPr id="5" name="Footer Placeholder 4">
            <a:extLst>
              <a:ext uri="{FF2B5EF4-FFF2-40B4-BE49-F238E27FC236}">
                <a16:creationId xmlns:a16="http://schemas.microsoft.com/office/drawing/2014/main" id="{99E5C45D-80FD-45C0-8C26-FC43A22296C1}"/>
              </a:ext>
            </a:extLst>
          </p:cNvPr>
          <p:cNvSpPr>
            <a:spLocks noGrp="1"/>
          </p:cNvSpPr>
          <p:nvPr>
            <p:ph type="ftr" sz="quarter" idx="11"/>
          </p:nvPr>
        </p:nvSpPr>
        <p:spPr/>
        <p:txBody>
          <a:bodyPr/>
          <a:lstStyle/>
          <a:p>
            <a:r>
              <a:rPr lang="en-US"/>
              <a:t>BUSINESS SENSITIVE</a:t>
            </a:r>
          </a:p>
        </p:txBody>
      </p:sp>
      <p:sp>
        <p:nvSpPr>
          <p:cNvPr id="6" name="Slide Number Placeholder 5">
            <a:extLst>
              <a:ext uri="{FF2B5EF4-FFF2-40B4-BE49-F238E27FC236}">
                <a16:creationId xmlns:a16="http://schemas.microsoft.com/office/drawing/2014/main" id="{475F6B8F-3E0D-427A-B700-37F285978839}"/>
              </a:ext>
            </a:extLst>
          </p:cNvPr>
          <p:cNvSpPr>
            <a:spLocks noGrp="1"/>
          </p:cNvSpPr>
          <p:nvPr>
            <p:ph type="sldNum" sz="quarter" idx="12"/>
          </p:nvPr>
        </p:nvSpPr>
        <p:spPr>
          <a:xfrm>
            <a:off x="10332720" y="7627622"/>
            <a:ext cx="3291840" cy="438150"/>
          </a:xfrm>
          <a:prstGeom prst="rect">
            <a:avLst/>
          </a:prstGeom>
        </p:spPr>
        <p:txBody>
          <a:bodyPr/>
          <a:lstStyle/>
          <a:p>
            <a:fld id="{1E7007A3-27E3-4531-92B5-FFA1FE5A1C22}" type="slidenum">
              <a:rPr lang="en-US" smtClean="0"/>
              <a:t>‹#›</a:t>
            </a:fld>
            <a:endParaRPr lang="en-US"/>
          </a:p>
        </p:txBody>
      </p:sp>
    </p:spTree>
    <p:extLst>
      <p:ext uri="{BB962C8B-B14F-4D97-AF65-F5344CB8AC3E}">
        <p14:creationId xmlns:p14="http://schemas.microsoft.com/office/powerpoint/2010/main" val="35634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731520" y="427936"/>
            <a:ext cx="10607040" cy="746150"/>
          </a:xfrm>
        </p:spPr>
        <p:txBody>
          <a:bodyPr lIns="0" tIns="0" rIns="0" bIns="0" anchor="t" anchorCtr="0">
            <a:spAutoFit/>
          </a:bodyPr>
          <a:lstStyle>
            <a:lvl1pPr algn="l">
              <a:defRPr sz="3000" b="1">
                <a:solidFill>
                  <a:srgbClr val="D57500"/>
                </a:solidFill>
                <a:latin typeface="Arial"/>
                <a:cs typeface="Arial"/>
              </a:defRPr>
            </a:lvl1pPr>
          </a:lstStyle>
          <a:p>
            <a:r>
              <a:rPr lang="en-US"/>
              <a:t>Click to edit Master title style</a:t>
            </a:r>
          </a:p>
        </p:txBody>
      </p:sp>
      <p:sp>
        <p:nvSpPr>
          <p:cNvPr id="9" name="Content Placeholder 2"/>
          <p:cNvSpPr>
            <a:spLocks noGrp="1"/>
          </p:cNvSpPr>
          <p:nvPr>
            <p:ph idx="1"/>
          </p:nvPr>
        </p:nvSpPr>
        <p:spPr>
          <a:xfrm>
            <a:off x="731520" y="1645918"/>
            <a:ext cx="13167360" cy="5760720"/>
          </a:xfrm>
        </p:spPr>
        <p:txBody>
          <a:bodyPr lIns="0" tIns="0" rIns="0" bIns="0">
            <a:spAutoFit/>
          </a:bodyPr>
          <a:lstStyle>
            <a:lvl1pPr>
              <a:defRPr sz="2400">
                <a:latin typeface="Arial"/>
                <a:cs typeface="Arial"/>
              </a:defRPr>
            </a:lvl1pPr>
            <a:lvl2pPr>
              <a:defRPr sz="2160">
                <a:latin typeface="Arial"/>
                <a:cs typeface="Arial"/>
              </a:defRPr>
            </a:lvl2pPr>
            <a:lvl3pPr>
              <a:defRPr sz="1920">
                <a:latin typeface="Arial"/>
                <a:cs typeface="Arial"/>
              </a:defRPr>
            </a:lvl3pPr>
            <a:lvl4pPr>
              <a:defRPr sz="1680">
                <a:latin typeface="Arial"/>
                <a:cs typeface="Arial"/>
              </a:defRPr>
            </a:lvl4pPr>
            <a:lvl5pPr>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731520" y="7627622"/>
            <a:ext cx="3413760" cy="438150"/>
          </a:xfrm>
          <a:prstGeom prst="rect">
            <a:avLst/>
          </a:prstGeom>
        </p:spPr>
        <p:txBody>
          <a:bodyPr/>
          <a:lstStyle>
            <a:lvl1pPr>
              <a:defRPr>
                <a:solidFill>
                  <a:srgbClr val="707276"/>
                </a:solidFill>
              </a:defRPr>
            </a:lvl1pPr>
          </a:lstStyle>
          <a:p>
            <a:fld id="{EB440FD6-CCA8-4E0A-BBBE-9F16AC180D06}" type="datetime1">
              <a:rPr lang="en-US" smtClean="0"/>
              <a:t>6/17/2021</a:t>
            </a:fld>
            <a:endParaRPr lang="en-US"/>
          </a:p>
        </p:txBody>
      </p:sp>
      <p:sp>
        <p:nvSpPr>
          <p:cNvPr id="11" name="Footer Placeholder 4"/>
          <p:cNvSpPr>
            <a:spLocks noGrp="1"/>
          </p:cNvSpPr>
          <p:nvPr>
            <p:ph type="ftr" sz="quarter" idx="11"/>
          </p:nvPr>
        </p:nvSpPr>
        <p:spPr>
          <a:xfrm>
            <a:off x="4998720" y="7627622"/>
            <a:ext cx="4632960" cy="438150"/>
          </a:xfrm>
          <a:prstGeom prst="rect">
            <a:avLst/>
          </a:prstGeom>
        </p:spPr>
        <p:txBody>
          <a:bodyPr/>
          <a:lstStyle>
            <a:lvl1pPr>
              <a:defRPr>
                <a:solidFill>
                  <a:srgbClr val="707276"/>
                </a:solidFill>
              </a:defRPr>
            </a:lvl1pPr>
          </a:lstStyle>
          <a:p>
            <a:r>
              <a:rPr lang="en-US"/>
              <a:t>BUSINESS SENSITIVE</a:t>
            </a:r>
          </a:p>
        </p:txBody>
      </p:sp>
      <p:sp>
        <p:nvSpPr>
          <p:cNvPr id="12" name="Slide Number Placeholder 5"/>
          <p:cNvSpPr>
            <a:spLocks noGrp="1"/>
          </p:cNvSpPr>
          <p:nvPr>
            <p:ph type="sldNum" sz="quarter" idx="12"/>
          </p:nvPr>
        </p:nvSpPr>
        <p:spPr>
          <a:xfrm>
            <a:off x="10485120" y="7627622"/>
            <a:ext cx="3413760" cy="438150"/>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4166720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B1FC714A-2266-4BC5-8FFD-0C69F2F89D23}" type="datetime1">
              <a:rPr lang="en-US" smtClean="0"/>
              <a:t>6/17/2021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76348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8A3A-9370-4332-8DBB-3466DC21D458}" type="datetime1">
              <a:rPr lang="en-US" smtClean="0"/>
              <a:t>6/17/2021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77938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A26CDFD8-4208-4EBB-AC71-80AA88A49063}" type="datetime1">
              <a:rPr lang="en-US" smtClean="0"/>
              <a:t>6/17/2021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5322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89B4611-B3B2-44A3-9FB9-12F4A0F3F5CC}" type="datetime1">
              <a:rPr lang="en-US" smtClean="0"/>
              <a:t>6/17/2021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54670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FFAB-913F-42EC-A07B-904B26D794B9}" type="datetime1">
              <a:rPr lang="en-US" smtClean="0"/>
              <a:t>6/17/2021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619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FF347FC-4A0F-4938-A1B2-05B07612240F}" type="datetime1">
              <a:rPr lang="en-US" smtClean="0"/>
              <a:t>6/17/2021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804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61613518-8DD2-477E-8008-23756F16CE6C}" type="datetime1">
              <a:rPr lang="en-US" smtClean="0"/>
              <a:t>6/17/2021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363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7575-383E-4D7A-923C-B5164C5E731F}" type="datetime1">
              <a:rPr lang="en-US" smtClean="0"/>
              <a:t>6/17/2021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26950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40F168D0-772D-4288-9343-32A8CD359741}" type="datetime1">
              <a:rPr lang="en-US" smtClean="0"/>
              <a:t>6/17/2021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5474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08915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3200400"/>
            <a:ext cx="4572000" cy="1828800"/>
          </a:xfrm>
          <a:prstGeom prst="rect">
            <a:avLst/>
          </a:prstGeom>
        </p:spPr>
        <p:txBody>
          <a:bodyPr lIns="0" tIns="0" rIns="0" bIns="0" anchor="b">
            <a:noAutofit/>
          </a:bodyPr>
          <a:lstStyle>
            <a:lvl1pPr algn="l">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6126480"/>
            <a:ext cx="4572000" cy="274320"/>
          </a:xfrm>
          <a:prstGeom prst="rect">
            <a:avLst/>
          </a:prstGeom>
        </p:spPr>
        <p:txBody>
          <a:bodyPr wrap="none" lIns="0" tIns="0" rIns="0" bIns="0">
            <a:noAutofit/>
          </a:bodyPr>
          <a:lstStyle>
            <a:lvl1pPr marL="0" indent="0" algn="l">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6437376"/>
            <a:ext cx="4572000" cy="274320"/>
          </a:xfrm>
          <a:prstGeom prst="rect">
            <a:avLst/>
          </a:prstGeom>
        </p:spPr>
        <p:txBody>
          <a:bodyPr wrap="none" lIns="0" tIns="0" rIns="0" bIns="0">
            <a:noAutofit/>
          </a:bodyPr>
          <a:lstStyle>
            <a:lvl1pPr marL="0" indent="0" algn="l">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a:t>Click to add presenter’s title</a:t>
            </a:r>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1371600" y="5376672"/>
            <a:ext cx="4572000" cy="438150"/>
          </a:xfrm>
          <a:prstGeom prst="rect">
            <a:avLst/>
          </a:prstGeom>
        </p:spPr>
        <p:txBody>
          <a:bodyPr vert="horz" lIns="0" tIns="0" rIns="0" bIns="0" rtlCol="0" anchor="ctr"/>
          <a:lstStyle>
            <a:lvl1pPr algn="l">
              <a:defRPr sz="1800">
                <a:solidFill>
                  <a:schemeClr val="tx1">
                    <a:tint val="75000"/>
                  </a:schemeClr>
                </a:solidFill>
              </a:defRPr>
            </a:lvl1pPr>
          </a:lstStyle>
          <a:p>
            <a:fld id="{245F6EBF-AC4F-4EB2-85B2-E919F1F98956}" type="datetime1">
              <a:rPr lang="en-US" smtClean="0"/>
              <a:t>6/17/2021</a:t>
            </a:fld>
            <a:endParaRPr lang="en-US"/>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pic>
        <p:nvPicPr>
          <p:cNvPr id="18" name="Graphic 17">
            <a:extLst>
              <a:ext uri="{FF2B5EF4-FFF2-40B4-BE49-F238E27FC236}">
                <a16:creationId xmlns:a16="http://schemas.microsoft.com/office/drawing/2014/main" id="{5998D4FC-A1E6-EA40-9F0D-E989D4E363A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84512" y="1850572"/>
            <a:ext cx="822960" cy="822960"/>
          </a:xfrm>
          <a:prstGeom prst="rect">
            <a:avLst/>
          </a:prstGeom>
        </p:spPr>
      </p:pic>
    </p:spTree>
    <p:extLst>
      <p:ext uri="{BB962C8B-B14F-4D97-AF65-F5344CB8AC3E}">
        <p14:creationId xmlns:p14="http://schemas.microsoft.com/office/powerpoint/2010/main" val="20287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465C17B-9F0E-4F4C-88F2-0C055D5BC577}" type="datetime1">
              <a:rPr lang="en-US" smtClean="0"/>
              <a:t>6/17/2021</a:t>
            </a:fld>
            <a:endParaRPr lang="en-US"/>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787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hasCustomPrompt="1"/>
          </p:nvPr>
        </p:nvSpPr>
        <p:spPr>
          <a:xfrm>
            <a:off x="6400800" y="457200"/>
            <a:ext cx="7772400" cy="7315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7624"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C095AE82-7F08-4A2F-BC0D-00585DFC8F27}" type="datetime1">
              <a:rPr lang="en-US" smtClean="0"/>
              <a:t>6/17/2021</a:t>
            </a:fld>
            <a:endParaRPr lang="en-US"/>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43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C24333F2-87E4-442D-B29E-16E4EE449689}" type="datetime1">
              <a:rPr lang="en-US" smtClean="0"/>
              <a:t>6/17/2021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107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hasCustomPrompt="1"/>
          </p:nvPr>
        </p:nvSpPr>
        <p:spPr>
          <a:xfrm>
            <a:off x="1371600" y="2057399"/>
            <a:ext cx="12801600" cy="5486401"/>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E76DF5A6-56F4-4236-8E83-9140F73FEF09}" type="datetime1">
              <a:rPr lang="en-US" smtClean="0"/>
              <a:t>6/17/2021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8913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Picture Grid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127040AA-4C0D-47D2-8B07-25EC10A7AE35}" type="datetime1">
              <a:rPr lang="en-US" smtClean="0"/>
              <a:t>6/17/2021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8" name="Picture Placeholder 2">
            <a:extLst>
              <a:ext uri="{FF2B5EF4-FFF2-40B4-BE49-F238E27FC236}">
                <a16:creationId xmlns:a16="http://schemas.microsoft.com/office/drawing/2014/main" id="{6C34DAF1-2CCC-9B46-87F0-D3DF7133C985}"/>
              </a:ext>
            </a:extLst>
          </p:cNvPr>
          <p:cNvSpPr>
            <a:spLocks noGrp="1"/>
          </p:cNvSpPr>
          <p:nvPr>
            <p:ph type="pic" sz="quarter" idx="11"/>
          </p:nvPr>
        </p:nvSpPr>
        <p:spPr>
          <a:xfrm>
            <a:off x="137160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2">
            <a:extLst>
              <a:ext uri="{FF2B5EF4-FFF2-40B4-BE49-F238E27FC236}">
                <a16:creationId xmlns:a16="http://schemas.microsoft.com/office/drawing/2014/main" id="{552F1714-91E5-B742-B78B-A2BC2DED7EB0}"/>
              </a:ext>
            </a:extLst>
          </p:cNvPr>
          <p:cNvSpPr>
            <a:spLocks noGrp="1"/>
          </p:cNvSpPr>
          <p:nvPr>
            <p:ph type="pic" sz="quarter" idx="13"/>
          </p:nvPr>
        </p:nvSpPr>
        <p:spPr>
          <a:xfrm>
            <a:off x="573786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766DAA20-2BAB-9E4C-8EC7-405598CC247F}"/>
              </a:ext>
            </a:extLst>
          </p:cNvPr>
          <p:cNvSpPr>
            <a:spLocks noGrp="1"/>
          </p:cNvSpPr>
          <p:nvPr>
            <p:ph type="pic" sz="quarter" idx="15"/>
          </p:nvPr>
        </p:nvSpPr>
        <p:spPr>
          <a:xfrm>
            <a:off x="10104120" y="2066544"/>
            <a:ext cx="4069080" cy="5715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Text Placeholder 5">
            <a:extLst>
              <a:ext uri="{FF2B5EF4-FFF2-40B4-BE49-F238E27FC236}">
                <a16:creationId xmlns:a16="http://schemas.microsoft.com/office/drawing/2014/main" id="{3C744B3B-955A-8041-944D-F1C74D29A90D}"/>
              </a:ext>
            </a:extLst>
          </p:cNvPr>
          <p:cNvSpPr>
            <a:spLocks noGrp="1"/>
          </p:cNvSpPr>
          <p:nvPr>
            <p:ph type="body" sz="quarter" idx="17" hasCustomPrompt="1"/>
          </p:nvPr>
        </p:nvSpPr>
        <p:spPr>
          <a:xfrm>
            <a:off x="137160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2FF66ADE-B1B4-CC4A-BE93-20F4F6A04C38}"/>
              </a:ext>
            </a:extLst>
          </p:cNvPr>
          <p:cNvSpPr>
            <a:spLocks noGrp="1"/>
          </p:cNvSpPr>
          <p:nvPr>
            <p:ph type="body" sz="quarter" idx="19" hasCustomPrompt="1"/>
          </p:nvPr>
        </p:nvSpPr>
        <p:spPr>
          <a:xfrm>
            <a:off x="573786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Text Placeholder 5">
            <a:extLst>
              <a:ext uri="{FF2B5EF4-FFF2-40B4-BE49-F238E27FC236}">
                <a16:creationId xmlns:a16="http://schemas.microsoft.com/office/drawing/2014/main" id="{D3AE4263-CA4E-A147-8775-7A86B1D37934}"/>
              </a:ext>
            </a:extLst>
          </p:cNvPr>
          <p:cNvSpPr>
            <a:spLocks noGrp="1"/>
          </p:cNvSpPr>
          <p:nvPr>
            <p:ph type="body" sz="quarter" idx="21" hasCustomPrompt="1"/>
          </p:nvPr>
        </p:nvSpPr>
        <p:spPr>
          <a:xfrm>
            <a:off x="10104120" y="6583680"/>
            <a:ext cx="4069080" cy="1188720"/>
          </a:xfrm>
          <a:prstGeom prst="rect">
            <a:avLst/>
          </a:prstGeom>
          <a:gradFill>
            <a:gsLst>
              <a:gs pos="0">
                <a:srgbClr val="000000">
                  <a:alpha val="0"/>
                </a:srgbClr>
              </a:gs>
              <a:gs pos="100000">
                <a:srgbClr val="000000">
                  <a:alpha val="85000"/>
                </a:srgbClr>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Tree>
    <p:extLst>
      <p:ext uri="{BB962C8B-B14F-4D97-AF65-F5344CB8AC3E}">
        <p14:creationId xmlns:p14="http://schemas.microsoft.com/office/powerpoint/2010/main" val="13679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600" y="2286000"/>
            <a:ext cx="4572000" cy="1600200"/>
          </a:xfrm>
          <a:prstGeom prst="rect">
            <a:avLst/>
          </a:prstGeom>
        </p:spPr>
        <p:txBody>
          <a:bodyPr lIns="0" tIns="0" rIns="0" b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hasCustomPrompt="1"/>
          </p:nvPr>
        </p:nvSpPr>
        <p:spPr>
          <a:xfrm>
            <a:off x="1371600" y="4343400"/>
            <a:ext cx="4572000" cy="3429000"/>
          </a:xfrm>
          <a:prstGeom prst="rect">
            <a:avLst/>
          </a:prstGeom>
        </p:spPr>
        <p:txBody>
          <a:bodyPr lIns="0" tIns="0" rIns="0" bIns="0"/>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3F072B2D-E26B-46C8-8DFB-052DC8A29FD5}" type="datetime1">
              <a:rPr lang="en-US" smtClean="0"/>
              <a:t>6/17/2021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616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AC0B6095-4F4C-49C6-BB14-6F800DA052D3}" type="datetime1">
              <a:rPr lang="en-US" smtClean="0"/>
              <a:t>6/17/2021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hasCustomPrompt="1"/>
          </p:nvPr>
        </p:nvSpPr>
        <p:spPr>
          <a:xfrm>
            <a:off x="1371600" y="2057400"/>
            <a:ext cx="12801600" cy="457200"/>
          </a:xfrm>
          <a:prstGeom prst="rect">
            <a:avLst/>
          </a:prstGeom>
        </p:spPr>
        <p:txBody>
          <a:bodyPr lIns="0" tIns="0" rIns="0" bIns="0"/>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2225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72310D86-F5C0-4B34-BF97-659F2B731977}" type="datetime1">
              <a:rPr lang="en-US" smtClean="0"/>
              <a:t>6/17/2021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4801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7" y="7772400"/>
            <a:ext cx="3108960" cy="457200"/>
          </a:xfrm>
          <a:prstGeom prst="rect">
            <a:avLst/>
          </a:prstGeom>
        </p:spPr>
        <p:txBody>
          <a:bodyPr vert="horz" lIns="91440" tIns="45720" rIns="91440" bIns="45720" rtlCol="0" anchor="ctr"/>
          <a:lstStyle>
            <a:lvl1pPr algn="r">
              <a:defRPr sz="1200">
                <a:solidFill>
                  <a:schemeClr val="tx1">
                    <a:tint val="75000"/>
                  </a:schemeClr>
                </a:solidFill>
              </a:defRPr>
            </a:lvl1pPr>
          </a:lstStyle>
          <a:p>
            <a:fld id="{0F4329D7-FC25-425E-992F-C8707A1C628E}" type="datetime1">
              <a:rPr lang="en-US" smtClean="0"/>
              <a:t>6/17/2021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5833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7651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D960262-4613-4FD5-B811-1D24AF905E60}" type="datetime1">
              <a:rPr lang="en-US" smtClean="0"/>
              <a:t>6/17/2021</a:t>
            </a:fld>
            <a:endParaRPr lang="en-US"/>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9272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3482B549-7E13-4B76-8BE0-D0E527EB4A54}" type="datetime1">
              <a:rPr lang="en-US" smtClean="0"/>
              <a:t>6/17/2021</a:t>
            </a:fld>
            <a:endParaRPr lang="en-US"/>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3987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2A5C048F-3C99-404C-A6A0-73453C407310}" type="datetime1">
              <a:rPr lang="en-US" smtClean="0"/>
              <a:t>6/17/2021</a:t>
            </a:fld>
            <a:endParaRPr lang="en-US"/>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190707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8E2AAFDB-FD5A-4E0B-A74A-E11E19943A60}" type="datetime1">
              <a:rPr lang="en-US" smtClean="0"/>
              <a:t>6/17/2021</a:t>
            </a:fld>
            <a:endParaRPr lang="en-US"/>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292077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34236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7.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6.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9.tiff"/><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6.jpeg"/><Relationship Id="rId5" Type="http://schemas.openxmlformats.org/officeDocument/2006/relationships/slideLayout" Target="../slideLayouts/slideLayout32.xml"/><Relationship Id="rId10"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3.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7.jpe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4.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414969804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9" y="7627939"/>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pic>
        <p:nvPicPr>
          <p:cNvPr id="5" name="Picture 4">
            <a:extLst>
              <a:ext uri="{FF2B5EF4-FFF2-40B4-BE49-F238E27FC236}">
                <a16:creationId xmlns:a16="http://schemas.microsoft.com/office/drawing/2014/main" id="{F343A995-6A76-5F48-A15A-559497C50413}"/>
              </a:ext>
            </a:extLst>
          </p:cNvPr>
          <p:cNvPicPr>
            <a:picLocks noChangeAspect="1"/>
          </p:cNvPicPr>
          <p:nvPr userDrawn="1"/>
        </p:nvPicPr>
        <p:blipFill rotWithShape="1">
          <a:blip r:embed="rId22" cstate="print">
            <a:extLst>
              <a:ext uri="{28A0092B-C50C-407E-A947-70E740481C1C}">
                <a14:useLocalDpi xmlns:a14="http://schemas.microsoft.com/office/drawing/2010/main"/>
              </a:ext>
            </a:extLst>
          </a:blip>
          <a:srcRect l="-149" b="-40"/>
          <a:stretch/>
        </p:blipFill>
        <p:spPr>
          <a:xfrm>
            <a:off x="6400801" y="3293"/>
            <a:ext cx="8229600" cy="8226307"/>
          </a:xfrm>
          <a:prstGeom prst="rect">
            <a:avLst/>
          </a:prstGeom>
        </p:spPr>
      </p:pic>
      <p:pic>
        <p:nvPicPr>
          <p:cNvPr id="7" name="Picture 6">
            <a:extLst>
              <a:ext uri="{FF2B5EF4-FFF2-40B4-BE49-F238E27FC236}">
                <a16:creationId xmlns:a16="http://schemas.microsoft.com/office/drawing/2014/main" id="{AFCE6D24-2F90-D947-921A-4995DDD856C9}"/>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r="-2619"/>
          <a:stretch/>
        </p:blipFill>
        <p:spPr>
          <a:xfrm>
            <a:off x="1" y="0"/>
            <a:ext cx="914399" cy="8226307"/>
          </a:xfrm>
          <a:prstGeom prst="rect">
            <a:avLst/>
          </a:prstGeom>
        </p:spPr>
      </p:pic>
    </p:spTree>
    <p:extLst>
      <p:ext uri="{BB962C8B-B14F-4D97-AF65-F5344CB8AC3E}">
        <p14:creationId xmlns:p14="http://schemas.microsoft.com/office/powerpoint/2010/main" val="137494261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3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09" indent="-274309" algn="l" defTabSz="109723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28" indent="-274309" algn="l" defTabSz="109723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45" indent="-274309" algn="l" defTabSz="109723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163"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782"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399"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17"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36"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254" indent="-274309" algn="l" defTabSz="109723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36" rtl="0" eaLnBrk="1" latinLnBrk="0" hangingPunct="1">
        <a:defRPr sz="2160" kern="1200">
          <a:solidFill>
            <a:schemeClr val="tx1"/>
          </a:solidFill>
          <a:latin typeface="+mn-lt"/>
          <a:ea typeface="+mn-ea"/>
          <a:cs typeface="+mn-cs"/>
        </a:defRPr>
      </a:lvl1pPr>
      <a:lvl2pPr marL="548618" algn="l" defTabSz="1097236" rtl="0" eaLnBrk="1" latinLnBrk="0" hangingPunct="1">
        <a:defRPr sz="2160" kern="1200">
          <a:solidFill>
            <a:schemeClr val="tx1"/>
          </a:solidFill>
          <a:latin typeface="+mn-lt"/>
          <a:ea typeface="+mn-ea"/>
          <a:cs typeface="+mn-cs"/>
        </a:defRPr>
      </a:lvl2pPr>
      <a:lvl3pPr marL="1097236" algn="l" defTabSz="1097236" rtl="0" eaLnBrk="1" latinLnBrk="0" hangingPunct="1">
        <a:defRPr sz="2160" kern="1200">
          <a:solidFill>
            <a:schemeClr val="tx1"/>
          </a:solidFill>
          <a:latin typeface="+mn-lt"/>
          <a:ea typeface="+mn-ea"/>
          <a:cs typeface="+mn-cs"/>
        </a:defRPr>
      </a:lvl3pPr>
      <a:lvl4pPr marL="1645854" algn="l" defTabSz="1097236" rtl="0" eaLnBrk="1" latinLnBrk="0" hangingPunct="1">
        <a:defRPr sz="2160" kern="1200">
          <a:solidFill>
            <a:schemeClr val="tx1"/>
          </a:solidFill>
          <a:latin typeface="+mn-lt"/>
          <a:ea typeface="+mn-ea"/>
          <a:cs typeface="+mn-cs"/>
        </a:defRPr>
      </a:lvl4pPr>
      <a:lvl5pPr marL="2194472" algn="l" defTabSz="1097236" rtl="0" eaLnBrk="1" latinLnBrk="0" hangingPunct="1">
        <a:defRPr sz="2160" kern="1200">
          <a:solidFill>
            <a:schemeClr val="tx1"/>
          </a:solidFill>
          <a:latin typeface="+mn-lt"/>
          <a:ea typeface="+mn-ea"/>
          <a:cs typeface="+mn-cs"/>
        </a:defRPr>
      </a:lvl5pPr>
      <a:lvl6pPr marL="2743091" algn="l" defTabSz="1097236" rtl="0" eaLnBrk="1" latinLnBrk="0" hangingPunct="1">
        <a:defRPr sz="2160" kern="1200">
          <a:solidFill>
            <a:schemeClr val="tx1"/>
          </a:solidFill>
          <a:latin typeface="+mn-lt"/>
          <a:ea typeface="+mn-ea"/>
          <a:cs typeface="+mn-cs"/>
        </a:defRPr>
      </a:lvl6pPr>
      <a:lvl7pPr marL="3291708" algn="l" defTabSz="1097236" rtl="0" eaLnBrk="1" latinLnBrk="0" hangingPunct="1">
        <a:defRPr sz="2160" kern="1200">
          <a:solidFill>
            <a:schemeClr val="tx1"/>
          </a:solidFill>
          <a:latin typeface="+mn-lt"/>
          <a:ea typeface="+mn-ea"/>
          <a:cs typeface="+mn-cs"/>
        </a:defRPr>
      </a:lvl7pPr>
      <a:lvl8pPr marL="3840326" algn="l" defTabSz="1097236" rtl="0" eaLnBrk="1" latinLnBrk="0" hangingPunct="1">
        <a:defRPr sz="2160" kern="1200">
          <a:solidFill>
            <a:schemeClr val="tx1"/>
          </a:solidFill>
          <a:latin typeface="+mn-lt"/>
          <a:ea typeface="+mn-ea"/>
          <a:cs typeface="+mn-cs"/>
        </a:defRPr>
      </a:lvl8pPr>
      <a:lvl9pPr marL="4388945" algn="l" defTabSz="109723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6E2E79-0870-C54F-A06E-68682E53FD3E}"/>
              </a:ext>
            </a:extLst>
          </p:cNvPr>
          <p:cNvPicPr>
            <a:picLocks noChangeAspect="1"/>
          </p:cNvPicPr>
          <p:nvPr userDrawn="1"/>
        </p:nvPicPr>
        <p:blipFill rotWithShape="1">
          <a:blip r:embed="rId11" cstate="print">
            <a:extLst>
              <a:ext uri="{28A0092B-C50C-407E-A947-70E740481C1C}">
                <a14:useLocalDpi xmlns:a14="http://schemas.microsoft.com/office/drawing/2010/main"/>
              </a:ext>
            </a:extLst>
          </a:blip>
          <a:srcRect r="-2545"/>
          <a:stretch/>
        </p:blipFill>
        <p:spPr>
          <a:xfrm>
            <a:off x="-8022" y="-1"/>
            <a:ext cx="12681286" cy="8229601"/>
          </a:xfrm>
          <a:prstGeom prst="rect">
            <a:avLst/>
          </a:prstGeom>
        </p:spPr>
      </p:pic>
      <p:pic>
        <p:nvPicPr>
          <p:cNvPr id="5" name="Picture 4">
            <a:extLst>
              <a:ext uri="{FF2B5EF4-FFF2-40B4-BE49-F238E27FC236}">
                <a16:creationId xmlns:a16="http://schemas.microsoft.com/office/drawing/2014/main" id="{BCCD7655-9358-A146-8E82-9EF0A1D199D8}"/>
              </a:ext>
            </a:extLst>
          </p:cNvPr>
          <p:cNvPicPr>
            <a:picLocks noChangeAspect="1"/>
          </p:cNvPicPr>
          <p:nvPr userDrawn="1"/>
        </p:nvPicPr>
        <p:blipFill rotWithShape="1">
          <a:blip r:embed="rId12">
            <a:extLst>
              <a:ext uri="{28A0092B-C50C-407E-A947-70E740481C1C}">
                <a14:useLocalDpi xmlns:a14="http://schemas.microsoft.com/office/drawing/2010/main"/>
              </a:ext>
            </a:extLst>
          </a:blip>
          <a:srcRect/>
          <a:stretch/>
        </p:blipFill>
        <p:spPr>
          <a:xfrm>
            <a:off x="2286000" y="-2"/>
            <a:ext cx="12344400" cy="8229600"/>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00028975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371600" y="7772400"/>
            <a:ext cx="4572000" cy="457200"/>
          </a:xfrm>
          <a:prstGeom prst="rect">
            <a:avLst/>
          </a:prstGeom>
        </p:spPr>
        <p:txBody>
          <a:bodyPr vert="horz" lIns="0" tIns="0" rIns="0" bIns="0" rtlCol="0" anchor="ctr"/>
          <a:lstStyle>
            <a:lvl1pPr algn="l">
              <a:defRPr sz="1200">
                <a:solidFill>
                  <a:schemeClr val="tx1">
                    <a:tint val="75000"/>
                  </a:schemeClr>
                </a:solidFill>
              </a:defRPr>
            </a:lvl1pPr>
          </a:lstStyle>
          <a:p>
            <a:r>
              <a:rPr lang="en-US"/>
              <a:t>BUSINESS SENSITIVE</a:t>
            </a:r>
          </a:p>
        </p:txBody>
      </p:sp>
    </p:spTree>
    <p:extLst>
      <p:ext uri="{BB962C8B-B14F-4D97-AF65-F5344CB8AC3E}">
        <p14:creationId xmlns:p14="http://schemas.microsoft.com/office/powerpoint/2010/main" val="116232044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github.com/pnnl/slim" TargetMode="External"/><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hyperlink" Target="https://github.com/pnnl/neuromancer"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2.tiff"/></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004.10883" TargetMode="External"/><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gif"/></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55.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1.png"/><Relationship Id="rId7" Type="http://schemas.openxmlformats.org/officeDocument/2006/relationships/image" Target="../media/image58.png"/><Relationship Id="rId12"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76.png"/><Relationship Id="rId5" Type="http://schemas.openxmlformats.org/officeDocument/2006/relationships/image" Target="../media/image73.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tiff"/></Relationships>
</file>

<file path=ppt/slides/_rels/slide20.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011.03699" TargetMode="External"/><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83.png"/><Relationship Id="rId4" Type="http://schemas.openxmlformats.org/officeDocument/2006/relationships/hyperlink" Target="https://arxiv.org/abs/2004.11184"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2004.11184" TargetMode="External"/><Relationship Id="rId2" Type="http://schemas.openxmlformats.org/officeDocument/2006/relationships/image" Target="../media/image84.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90.png"/><Relationship Id="rId7" Type="http://schemas.openxmlformats.org/officeDocument/2006/relationships/image" Target="../media/image94.png"/><Relationship Id="rId12"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3.png"/><Relationship Id="rId11" Type="http://schemas.openxmlformats.org/officeDocument/2006/relationships/diagramColors" Target="../diagrams/colors2.xml"/><Relationship Id="rId5" Type="http://schemas.openxmlformats.org/officeDocument/2006/relationships/image" Target="../media/image92.png"/><Relationship Id="rId10" Type="http://schemas.openxmlformats.org/officeDocument/2006/relationships/diagramQuickStyle" Target="../diagrams/quickStyle2.xml"/><Relationship Id="rId4" Type="http://schemas.openxmlformats.org/officeDocument/2006/relationships/image" Target="../media/image91.png"/><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100.PNG"/><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95.png"/><Relationship Id="rId3" Type="http://schemas.openxmlformats.org/officeDocument/2006/relationships/image" Target="../media/image96.tiff"/><Relationship Id="rId7" Type="http://schemas.openxmlformats.org/officeDocument/2006/relationships/image" Target="../media/image108.svg"/><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notesSlide" Target="../notesSlides/notesSlide13.xml"/><Relationship Id="rId16" Type="http://schemas.openxmlformats.org/officeDocument/2006/relationships/hyperlink" Target="https://pnnl.github.io/slim/" TargetMode="External"/><Relationship Id="rId1" Type="http://schemas.openxmlformats.org/officeDocument/2006/relationships/slideLayout" Target="../slideLayouts/slideLayout4.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hyperlink" Target="https://github.com/pnnl/neuromancer" TargetMode="External"/><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notesSlide" Target="../notesSlides/notesSlide5.xml"/><Relationship Id="rId7"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29.emf"/><Relationship Id="rId4" Type="http://schemas.openxmlformats.org/officeDocument/2006/relationships/image" Target="../media/image30.png"/><Relationship Id="rId9"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arxiv.org/abs/2011.03699" TargetMode="Externa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996463" y="1975017"/>
            <a:ext cx="5023338" cy="2588381"/>
          </a:xfrm>
        </p:spPr>
        <p:txBody>
          <a:bodyPr/>
          <a:lstStyle/>
          <a:p>
            <a:r>
              <a:rPr lang="en-US" sz="3600" dirty="0"/>
              <a:t>Physics-constrained Deep Learning for Modeling and Control of Buildings </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370529" y="5680364"/>
            <a:ext cx="4572000" cy="274320"/>
          </a:xfrm>
        </p:spPr>
        <p:txBody>
          <a:bodyPr/>
          <a:lstStyle/>
          <a:p>
            <a:r>
              <a:rPr lang="en-US" dirty="0"/>
              <a:t>Jan Drgona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371600" y="6099737"/>
            <a:ext cx="4572000" cy="274320"/>
          </a:xfrm>
        </p:spPr>
        <p:txBody>
          <a:bodyPr/>
          <a:lstStyle/>
          <a:p>
            <a:r>
              <a:rPr lang="en-US" dirty="0"/>
              <a:t>Collaborators: Elliott Skomski, Soumya Vasisht,  </a:t>
            </a:r>
          </a:p>
          <a:p>
            <a:r>
              <a:rPr lang="en-US" dirty="0"/>
              <a:t>Aaron Tuor, Vikas Chandan, Draguna Vrabie</a:t>
            </a:r>
          </a:p>
        </p:txBody>
      </p:sp>
      <p:sp>
        <p:nvSpPr>
          <p:cNvPr id="5" name="Footer Placeholder 4">
            <a:extLst>
              <a:ext uri="{FF2B5EF4-FFF2-40B4-BE49-F238E27FC236}">
                <a16:creationId xmlns:a16="http://schemas.microsoft.com/office/drawing/2014/main" id="{A9CF3C7D-4B2C-F941-9B95-90D13EB9DEF6}"/>
              </a:ext>
            </a:extLst>
          </p:cNvPr>
          <p:cNvSpPr>
            <a:spLocks noGrp="1"/>
          </p:cNvSpPr>
          <p:nvPr>
            <p:ph type="ftr" sz="quarter" idx="3"/>
          </p:nvPr>
        </p:nvSpPr>
        <p:spPr/>
        <p:txBody>
          <a:bodyPr/>
          <a:lstStyle/>
          <a:p>
            <a:r>
              <a:rPr lang="en-US"/>
              <a:t>BUSINESS SENSITIVE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7872" y="5128159"/>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Invited talk: Sidewalk Labs, 17</a:t>
            </a:r>
            <a:r>
              <a:rPr lang="en-US" baseline="30000" dirty="0"/>
              <a:t>th</a:t>
            </a:r>
            <a:r>
              <a:rPr lang="en-US" dirty="0"/>
              <a:t> of June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Formulations of Constrained Optimization Problems</a:t>
            </a:r>
          </a:p>
        </p:txBody>
      </p:sp>
      <p:sp>
        <p:nvSpPr>
          <p:cNvPr id="10" name="Rectangle 9">
            <a:extLst>
              <a:ext uri="{FF2B5EF4-FFF2-40B4-BE49-F238E27FC236}">
                <a16:creationId xmlns:a16="http://schemas.microsoft.com/office/drawing/2014/main" id="{81A5814B-A810-494C-BCA7-0C4744CA45E2}"/>
              </a:ext>
            </a:extLst>
          </p:cNvPr>
          <p:cNvSpPr/>
          <p:nvPr/>
        </p:nvSpPr>
        <p:spPr>
          <a:xfrm>
            <a:off x="1559378" y="2015521"/>
            <a:ext cx="1936749" cy="400110"/>
          </a:xfrm>
          <a:prstGeom prst="rect">
            <a:avLst/>
          </a:prstGeom>
        </p:spPr>
        <p:txBody>
          <a:bodyPr wrap="none">
            <a:spAutoFit/>
          </a:bodyPr>
          <a:lstStyle/>
          <a:p>
            <a:r>
              <a:rPr lang="en-US" sz="2000" b="1" dirty="0">
                <a:solidFill>
                  <a:srgbClr val="282B2E"/>
                </a:solidFill>
                <a:ea typeface="ヒラギノ角ゴ Pro W3" charset="0"/>
                <a:cs typeface="Arial"/>
              </a:rPr>
              <a:t>Standard form</a:t>
            </a:r>
            <a:endParaRPr lang="en-US" sz="2000" b="1" dirty="0"/>
          </a:p>
        </p:txBody>
      </p:sp>
      <p:sp>
        <p:nvSpPr>
          <p:cNvPr id="11" name="Rectangle 10">
            <a:extLst>
              <a:ext uri="{FF2B5EF4-FFF2-40B4-BE49-F238E27FC236}">
                <a16:creationId xmlns:a16="http://schemas.microsoft.com/office/drawing/2014/main" id="{3AAF1FEB-5374-4F95-9944-AB18D101A2A0}"/>
              </a:ext>
            </a:extLst>
          </p:cNvPr>
          <p:cNvSpPr/>
          <p:nvPr/>
        </p:nvSpPr>
        <p:spPr>
          <a:xfrm>
            <a:off x="7894788" y="2005288"/>
            <a:ext cx="3231975" cy="400110"/>
          </a:xfrm>
          <a:prstGeom prst="rect">
            <a:avLst/>
          </a:prstGeom>
        </p:spPr>
        <p:txBody>
          <a:bodyPr wrap="none">
            <a:spAutoFit/>
          </a:bodyPr>
          <a:lstStyle/>
          <a:p>
            <a:r>
              <a:rPr lang="en-US" sz="2000" b="1" dirty="0">
                <a:solidFill>
                  <a:srgbClr val="282B2E"/>
                </a:solidFill>
                <a:ea typeface="ヒラギノ角ゴ Pro W3" charset="0"/>
                <a:cs typeface="Arial"/>
              </a:rPr>
              <a:t>Parametric programming</a:t>
            </a:r>
            <a:endParaRPr lang="en-US" sz="2000" b="1" dirty="0"/>
          </a:p>
        </p:txBody>
      </p:sp>
      <p:pic>
        <p:nvPicPr>
          <p:cNvPr id="13" name="Picture 12" descr="Text, letter&#10;&#10;Description automatically generated">
            <a:extLst>
              <a:ext uri="{FF2B5EF4-FFF2-40B4-BE49-F238E27FC236}">
                <a16:creationId xmlns:a16="http://schemas.microsoft.com/office/drawing/2014/main" id="{EC3E5FC4-7AEF-40D1-B09E-C68BEC623340}"/>
              </a:ext>
            </a:extLst>
          </p:cNvPr>
          <p:cNvPicPr>
            <a:picLocks noChangeAspect="1"/>
          </p:cNvPicPr>
          <p:nvPr/>
        </p:nvPicPr>
        <p:blipFill>
          <a:blip r:embed="rId3"/>
          <a:stretch>
            <a:fillRect/>
          </a:stretch>
        </p:blipFill>
        <p:spPr>
          <a:xfrm>
            <a:off x="7990939" y="2474344"/>
            <a:ext cx="2863861" cy="1232399"/>
          </a:xfrm>
          <a:prstGeom prst="rect">
            <a:avLst/>
          </a:prstGeom>
        </p:spPr>
      </p:pic>
      <p:sp>
        <p:nvSpPr>
          <p:cNvPr id="14" name="Rectangle 13">
            <a:extLst>
              <a:ext uri="{FF2B5EF4-FFF2-40B4-BE49-F238E27FC236}">
                <a16:creationId xmlns:a16="http://schemas.microsoft.com/office/drawing/2014/main" id="{270192F4-BE29-4B30-BC0D-EC37F832E933}"/>
              </a:ext>
            </a:extLst>
          </p:cNvPr>
          <p:cNvSpPr/>
          <p:nvPr/>
        </p:nvSpPr>
        <p:spPr>
          <a:xfrm>
            <a:off x="4797114" y="2005288"/>
            <a:ext cx="2207656" cy="400110"/>
          </a:xfrm>
          <a:prstGeom prst="rect">
            <a:avLst/>
          </a:prstGeom>
        </p:spPr>
        <p:txBody>
          <a:bodyPr wrap="none">
            <a:spAutoFit/>
          </a:bodyPr>
          <a:lstStyle/>
          <a:p>
            <a:r>
              <a:rPr lang="en-US" sz="2000" b="1" dirty="0" err="1">
                <a:solidFill>
                  <a:srgbClr val="282B2E"/>
                </a:solidFill>
                <a:ea typeface="ヒラギノ角ゴ Pro W3" charset="0"/>
                <a:cs typeface="Arial"/>
              </a:rPr>
              <a:t>Lagrangian</a:t>
            </a:r>
            <a:r>
              <a:rPr lang="en-US" sz="2000" b="1" dirty="0">
                <a:solidFill>
                  <a:srgbClr val="282B2E"/>
                </a:solidFill>
                <a:ea typeface="ヒラギノ角ゴ Pro W3" charset="0"/>
                <a:cs typeface="Arial"/>
              </a:rPr>
              <a:t> form</a:t>
            </a:r>
            <a:endParaRPr lang="en-US" sz="2000" b="1" dirty="0"/>
          </a:p>
        </p:txBody>
      </p:sp>
      <p:sp>
        <p:nvSpPr>
          <p:cNvPr id="15" name="Rectangle 14">
            <a:extLst>
              <a:ext uri="{FF2B5EF4-FFF2-40B4-BE49-F238E27FC236}">
                <a16:creationId xmlns:a16="http://schemas.microsoft.com/office/drawing/2014/main" id="{6ADBDAE3-9360-47D7-BAD6-0CC430145FA3}"/>
              </a:ext>
            </a:extLst>
          </p:cNvPr>
          <p:cNvSpPr/>
          <p:nvPr/>
        </p:nvSpPr>
        <p:spPr>
          <a:xfrm>
            <a:off x="11681519" y="2005288"/>
            <a:ext cx="2278188" cy="400110"/>
          </a:xfrm>
          <a:prstGeom prst="rect">
            <a:avLst/>
          </a:prstGeom>
        </p:spPr>
        <p:txBody>
          <a:bodyPr wrap="none">
            <a:spAutoFit/>
          </a:bodyPr>
          <a:lstStyle/>
          <a:p>
            <a:r>
              <a:rPr lang="en-US" sz="2000" b="1" dirty="0">
                <a:solidFill>
                  <a:srgbClr val="282B2E"/>
                </a:solidFill>
                <a:ea typeface="ヒラギノ角ゴ Pro W3" charset="0"/>
                <a:cs typeface="Arial"/>
              </a:rPr>
              <a:t>Machine learning</a:t>
            </a:r>
            <a:endParaRPr lang="en-US" sz="2000" b="1" dirty="0"/>
          </a:p>
        </p:txBody>
      </p:sp>
      <p:pic>
        <p:nvPicPr>
          <p:cNvPr id="19" name="Picture 18" descr="Schematic&#10;&#10;Description automatically generated">
            <a:extLst>
              <a:ext uri="{FF2B5EF4-FFF2-40B4-BE49-F238E27FC236}">
                <a16:creationId xmlns:a16="http://schemas.microsoft.com/office/drawing/2014/main" id="{BDBC55DA-F696-423B-AF22-134657134653}"/>
              </a:ext>
            </a:extLst>
          </p:cNvPr>
          <p:cNvPicPr>
            <a:picLocks noChangeAspect="1"/>
          </p:cNvPicPr>
          <p:nvPr/>
        </p:nvPicPr>
        <p:blipFill>
          <a:blip r:embed="rId4"/>
          <a:stretch>
            <a:fillRect/>
          </a:stretch>
        </p:blipFill>
        <p:spPr>
          <a:xfrm>
            <a:off x="1354887" y="3767705"/>
            <a:ext cx="2413544" cy="1980468"/>
          </a:xfrm>
          <a:prstGeom prst="rect">
            <a:avLst/>
          </a:prstGeom>
        </p:spPr>
      </p:pic>
      <p:pic>
        <p:nvPicPr>
          <p:cNvPr id="21" name="Picture 20" descr="Chart, surface chart&#10;&#10;Description automatically generated">
            <a:extLst>
              <a:ext uri="{FF2B5EF4-FFF2-40B4-BE49-F238E27FC236}">
                <a16:creationId xmlns:a16="http://schemas.microsoft.com/office/drawing/2014/main" id="{5A7C8B70-BA37-4408-84AF-27D0A6CE315E}"/>
              </a:ext>
            </a:extLst>
          </p:cNvPr>
          <p:cNvPicPr>
            <a:picLocks noChangeAspect="1"/>
          </p:cNvPicPr>
          <p:nvPr/>
        </p:nvPicPr>
        <p:blipFill>
          <a:blip r:embed="rId5"/>
          <a:stretch>
            <a:fillRect/>
          </a:stretch>
        </p:blipFill>
        <p:spPr>
          <a:xfrm>
            <a:off x="8011601" y="3656868"/>
            <a:ext cx="2865368" cy="2145216"/>
          </a:xfrm>
          <a:prstGeom prst="rect">
            <a:avLst/>
          </a:prstGeom>
        </p:spPr>
      </p:pic>
      <p:pic>
        <p:nvPicPr>
          <p:cNvPr id="24" name="Picture 23" descr="Text&#10;&#10;Description automatically generated">
            <a:extLst>
              <a:ext uri="{FF2B5EF4-FFF2-40B4-BE49-F238E27FC236}">
                <a16:creationId xmlns:a16="http://schemas.microsoft.com/office/drawing/2014/main" id="{57E38CB0-EEE9-4CB6-B279-34E42F1627CA}"/>
              </a:ext>
            </a:extLst>
          </p:cNvPr>
          <p:cNvPicPr>
            <a:picLocks noChangeAspect="1"/>
          </p:cNvPicPr>
          <p:nvPr/>
        </p:nvPicPr>
        <p:blipFill>
          <a:blip r:embed="rId6"/>
          <a:stretch>
            <a:fillRect/>
          </a:stretch>
        </p:blipFill>
        <p:spPr>
          <a:xfrm>
            <a:off x="1176746" y="2475481"/>
            <a:ext cx="2509786" cy="1292224"/>
          </a:xfrm>
          <a:prstGeom prst="rect">
            <a:avLst/>
          </a:prstGeom>
        </p:spPr>
      </p:pic>
      <p:pic>
        <p:nvPicPr>
          <p:cNvPr id="26" name="Picture 25">
            <a:extLst>
              <a:ext uri="{FF2B5EF4-FFF2-40B4-BE49-F238E27FC236}">
                <a16:creationId xmlns:a16="http://schemas.microsoft.com/office/drawing/2014/main" id="{A1AA2D1F-5A40-4EE2-963E-99F73C5A93EB}"/>
              </a:ext>
            </a:extLst>
          </p:cNvPr>
          <p:cNvPicPr>
            <a:picLocks noChangeAspect="1"/>
          </p:cNvPicPr>
          <p:nvPr/>
        </p:nvPicPr>
        <p:blipFill>
          <a:blip r:embed="rId7"/>
          <a:stretch>
            <a:fillRect/>
          </a:stretch>
        </p:blipFill>
        <p:spPr>
          <a:xfrm>
            <a:off x="4222983" y="2564604"/>
            <a:ext cx="3355919" cy="400109"/>
          </a:xfrm>
          <a:prstGeom prst="rect">
            <a:avLst/>
          </a:prstGeom>
        </p:spPr>
      </p:pic>
      <p:pic>
        <p:nvPicPr>
          <p:cNvPr id="2050" name="Picture 2">
            <a:extLst>
              <a:ext uri="{FF2B5EF4-FFF2-40B4-BE49-F238E27FC236}">
                <a16:creationId xmlns:a16="http://schemas.microsoft.com/office/drawing/2014/main" id="{BD0C693C-D34D-46A3-8346-C1D8B28AA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590405"/>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ext&#10;&#10;Description automatically generated">
            <a:extLst>
              <a:ext uri="{FF2B5EF4-FFF2-40B4-BE49-F238E27FC236}">
                <a16:creationId xmlns:a16="http://schemas.microsoft.com/office/drawing/2014/main" id="{F428CE2B-8E20-41BA-9A04-4FCDAD7ED688}"/>
              </a:ext>
            </a:extLst>
          </p:cNvPr>
          <p:cNvPicPr>
            <a:picLocks noChangeAspect="1"/>
          </p:cNvPicPr>
          <p:nvPr/>
        </p:nvPicPr>
        <p:blipFill>
          <a:blip r:embed="rId9"/>
          <a:stretch>
            <a:fillRect/>
          </a:stretch>
        </p:blipFill>
        <p:spPr>
          <a:xfrm>
            <a:off x="11559167" y="2405398"/>
            <a:ext cx="2522892" cy="819940"/>
          </a:xfrm>
          <a:prstGeom prst="rect">
            <a:avLst/>
          </a:prstGeom>
        </p:spPr>
      </p:pic>
      <p:sp>
        <p:nvSpPr>
          <p:cNvPr id="31" name="Rectangle 30">
            <a:extLst>
              <a:ext uri="{FF2B5EF4-FFF2-40B4-BE49-F238E27FC236}">
                <a16:creationId xmlns:a16="http://schemas.microsoft.com/office/drawing/2014/main" id="{755FB751-0D48-4E41-A393-6E205D647124}"/>
              </a:ext>
            </a:extLst>
          </p:cNvPr>
          <p:cNvSpPr/>
          <p:nvPr/>
        </p:nvSpPr>
        <p:spPr>
          <a:xfrm>
            <a:off x="1163504" y="5985741"/>
            <a:ext cx="284885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Single solution for</a:t>
            </a:r>
          </a:p>
          <a:p>
            <a:r>
              <a:rPr lang="en-US" sz="2000" dirty="0">
                <a:solidFill>
                  <a:srgbClr val="282B2E"/>
                </a:solidFill>
                <a:cs typeface="Arial"/>
              </a:rPr>
              <a:t>given parameter values</a:t>
            </a:r>
            <a:endParaRPr lang="en-US" sz="2000" dirty="0"/>
          </a:p>
        </p:txBody>
      </p:sp>
      <p:sp>
        <p:nvSpPr>
          <p:cNvPr id="32" name="Rectangle 31">
            <a:extLst>
              <a:ext uri="{FF2B5EF4-FFF2-40B4-BE49-F238E27FC236}">
                <a16:creationId xmlns:a16="http://schemas.microsoft.com/office/drawing/2014/main" id="{841D41F1-4F92-47E2-89C6-AC83AD6EA31E}"/>
              </a:ext>
            </a:extLst>
          </p:cNvPr>
          <p:cNvSpPr/>
          <p:nvPr/>
        </p:nvSpPr>
        <p:spPr>
          <a:xfrm>
            <a:off x="8062470" y="5991083"/>
            <a:ext cx="2876108"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solution map </a:t>
            </a:r>
          </a:p>
          <a:p>
            <a:r>
              <a:rPr lang="en-US" sz="2000" dirty="0">
                <a:solidFill>
                  <a:srgbClr val="282B2E"/>
                </a:solidFill>
                <a:cs typeface="Arial"/>
              </a:rPr>
              <a:t>for a set of parameters</a:t>
            </a:r>
            <a:endParaRPr lang="en-US" sz="2000" dirty="0"/>
          </a:p>
        </p:txBody>
      </p:sp>
      <p:sp>
        <p:nvSpPr>
          <p:cNvPr id="33" name="Rectangle 32">
            <a:extLst>
              <a:ext uri="{FF2B5EF4-FFF2-40B4-BE49-F238E27FC236}">
                <a16:creationId xmlns:a16="http://schemas.microsoft.com/office/drawing/2014/main" id="{8489E611-2562-4FF3-ABAA-87D8EA5072DB}"/>
              </a:ext>
            </a:extLst>
          </p:cNvPr>
          <p:cNvSpPr/>
          <p:nvPr/>
        </p:nvSpPr>
        <p:spPr>
          <a:xfrm>
            <a:off x="11509186" y="5985741"/>
            <a:ext cx="2789546"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model (map)</a:t>
            </a:r>
          </a:p>
          <a:p>
            <a:r>
              <a:rPr lang="en-US" sz="2000" dirty="0">
                <a:solidFill>
                  <a:srgbClr val="282B2E"/>
                </a:solidFill>
                <a:cs typeface="Arial"/>
              </a:rPr>
              <a:t>for a set of datapoints</a:t>
            </a:r>
            <a:endParaRPr lang="en-US" sz="2000" dirty="0"/>
          </a:p>
        </p:txBody>
      </p:sp>
      <p:sp>
        <p:nvSpPr>
          <p:cNvPr id="34" name="Rectangle 33">
            <a:extLst>
              <a:ext uri="{FF2B5EF4-FFF2-40B4-BE49-F238E27FC236}">
                <a16:creationId xmlns:a16="http://schemas.microsoft.com/office/drawing/2014/main" id="{B48063A8-8F22-4A15-A150-3777BB52DBFF}"/>
              </a:ext>
            </a:extLst>
          </p:cNvPr>
          <p:cNvSpPr/>
          <p:nvPr/>
        </p:nvSpPr>
        <p:spPr>
          <a:xfrm>
            <a:off x="4436657" y="5985741"/>
            <a:ext cx="320151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Using soft constraints</a:t>
            </a:r>
          </a:p>
          <a:p>
            <a:r>
              <a:rPr lang="en-US" sz="2000" dirty="0">
                <a:solidFill>
                  <a:srgbClr val="282B2E"/>
                </a:solidFill>
                <a:cs typeface="Arial"/>
              </a:rPr>
              <a:t>Instead of hard constraints</a:t>
            </a:r>
          </a:p>
        </p:txBody>
      </p:sp>
      <p:pic>
        <p:nvPicPr>
          <p:cNvPr id="2052" name="Picture 4" descr="Machine Learning Regression 101: A Beginner's Guide | Springboard Blog">
            <a:extLst>
              <a:ext uri="{FF2B5EF4-FFF2-40B4-BE49-F238E27FC236}">
                <a16:creationId xmlns:a16="http://schemas.microsoft.com/office/drawing/2014/main" id="{1AF2306D-5EAA-41C5-9046-60D31DB51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2" y="3956858"/>
            <a:ext cx="3225714" cy="161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13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B6725-0CB3-A94F-97E7-1D484BD06A8D}"/>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3" name="Title 2">
            <a:extLst>
              <a:ext uri="{FF2B5EF4-FFF2-40B4-BE49-F238E27FC236}">
                <a16:creationId xmlns:a16="http://schemas.microsoft.com/office/drawing/2014/main" id="{53E93BCC-A1B1-2E4F-AB2C-09EC110974C1}"/>
              </a:ext>
            </a:extLst>
          </p:cNvPr>
          <p:cNvSpPr>
            <a:spLocks noGrp="1"/>
          </p:cNvSpPr>
          <p:nvPr>
            <p:ph type="title"/>
          </p:nvPr>
        </p:nvSpPr>
        <p:spPr/>
        <p:txBody>
          <a:bodyPr/>
          <a:lstStyle/>
          <a:p>
            <a:r>
              <a:rPr lang="en-US" sz="3200" dirty="0"/>
              <a:t>Formulations of Constrained Optimization Problems</a:t>
            </a:r>
          </a:p>
        </p:txBody>
      </p:sp>
      <p:sp>
        <p:nvSpPr>
          <p:cNvPr id="10" name="Rectangle 9">
            <a:extLst>
              <a:ext uri="{FF2B5EF4-FFF2-40B4-BE49-F238E27FC236}">
                <a16:creationId xmlns:a16="http://schemas.microsoft.com/office/drawing/2014/main" id="{81A5814B-A810-494C-BCA7-0C4744CA45E2}"/>
              </a:ext>
            </a:extLst>
          </p:cNvPr>
          <p:cNvSpPr/>
          <p:nvPr/>
        </p:nvSpPr>
        <p:spPr>
          <a:xfrm>
            <a:off x="1559378" y="2015521"/>
            <a:ext cx="1936749" cy="400110"/>
          </a:xfrm>
          <a:prstGeom prst="rect">
            <a:avLst/>
          </a:prstGeom>
        </p:spPr>
        <p:txBody>
          <a:bodyPr wrap="none">
            <a:spAutoFit/>
          </a:bodyPr>
          <a:lstStyle/>
          <a:p>
            <a:r>
              <a:rPr lang="en-US" sz="2000" b="1" dirty="0">
                <a:solidFill>
                  <a:srgbClr val="282B2E"/>
                </a:solidFill>
                <a:ea typeface="ヒラギノ角ゴ Pro W3" charset="0"/>
                <a:cs typeface="Arial"/>
              </a:rPr>
              <a:t>Standard form</a:t>
            </a:r>
            <a:endParaRPr lang="en-US" sz="2000" b="1" dirty="0"/>
          </a:p>
        </p:txBody>
      </p:sp>
      <p:sp>
        <p:nvSpPr>
          <p:cNvPr id="11" name="Rectangle 10">
            <a:extLst>
              <a:ext uri="{FF2B5EF4-FFF2-40B4-BE49-F238E27FC236}">
                <a16:creationId xmlns:a16="http://schemas.microsoft.com/office/drawing/2014/main" id="{3AAF1FEB-5374-4F95-9944-AB18D101A2A0}"/>
              </a:ext>
            </a:extLst>
          </p:cNvPr>
          <p:cNvSpPr/>
          <p:nvPr/>
        </p:nvSpPr>
        <p:spPr>
          <a:xfrm>
            <a:off x="7894788" y="2005288"/>
            <a:ext cx="3231975" cy="400110"/>
          </a:xfrm>
          <a:prstGeom prst="rect">
            <a:avLst/>
          </a:prstGeom>
        </p:spPr>
        <p:txBody>
          <a:bodyPr wrap="none">
            <a:spAutoFit/>
          </a:bodyPr>
          <a:lstStyle/>
          <a:p>
            <a:r>
              <a:rPr lang="en-US" sz="2000" b="1" dirty="0">
                <a:solidFill>
                  <a:srgbClr val="282B2E"/>
                </a:solidFill>
                <a:ea typeface="ヒラギノ角ゴ Pro W3" charset="0"/>
                <a:cs typeface="Arial"/>
              </a:rPr>
              <a:t>Parametric programming</a:t>
            </a:r>
            <a:endParaRPr lang="en-US" sz="2000" b="1" dirty="0"/>
          </a:p>
        </p:txBody>
      </p:sp>
      <p:pic>
        <p:nvPicPr>
          <p:cNvPr id="13" name="Picture 12" descr="Text, letter&#10;&#10;Description automatically generated">
            <a:extLst>
              <a:ext uri="{FF2B5EF4-FFF2-40B4-BE49-F238E27FC236}">
                <a16:creationId xmlns:a16="http://schemas.microsoft.com/office/drawing/2014/main" id="{EC3E5FC4-7AEF-40D1-B09E-C68BEC623340}"/>
              </a:ext>
            </a:extLst>
          </p:cNvPr>
          <p:cNvPicPr>
            <a:picLocks noChangeAspect="1"/>
          </p:cNvPicPr>
          <p:nvPr/>
        </p:nvPicPr>
        <p:blipFill>
          <a:blip r:embed="rId3"/>
          <a:stretch>
            <a:fillRect/>
          </a:stretch>
        </p:blipFill>
        <p:spPr>
          <a:xfrm>
            <a:off x="7990939" y="2474344"/>
            <a:ext cx="2863861" cy="1232399"/>
          </a:xfrm>
          <a:prstGeom prst="rect">
            <a:avLst/>
          </a:prstGeom>
        </p:spPr>
      </p:pic>
      <p:sp>
        <p:nvSpPr>
          <p:cNvPr id="14" name="Rectangle 13">
            <a:extLst>
              <a:ext uri="{FF2B5EF4-FFF2-40B4-BE49-F238E27FC236}">
                <a16:creationId xmlns:a16="http://schemas.microsoft.com/office/drawing/2014/main" id="{270192F4-BE29-4B30-BC0D-EC37F832E933}"/>
              </a:ext>
            </a:extLst>
          </p:cNvPr>
          <p:cNvSpPr/>
          <p:nvPr/>
        </p:nvSpPr>
        <p:spPr>
          <a:xfrm>
            <a:off x="4797114" y="2005288"/>
            <a:ext cx="2207656" cy="400110"/>
          </a:xfrm>
          <a:prstGeom prst="rect">
            <a:avLst/>
          </a:prstGeom>
        </p:spPr>
        <p:txBody>
          <a:bodyPr wrap="none">
            <a:spAutoFit/>
          </a:bodyPr>
          <a:lstStyle/>
          <a:p>
            <a:r>
              <a:rPr lang="en-US" sz="2000" b="1" dirty="0" err="1">
                <a:solidFill>
                  <a:srgbClr val="282B2E"/>
                </a:solidFill>
                <a:ea typeface="ヒラギノ角ゴ Pro W3" charset="0"/>
                <a:cs typeface="Arial"/>
              </a:rPr>
              <a:t>Lagrangian</a:t>
            </a:r>
            <a:r>
              <a:rPr lang="en-US" sz="2000" b="1" dirty="0">
                <a:solidFill>
                  <a:srgbClr val="282B2E"/>
                </a:solidFill>
                <a:ea typeface="ヒラギノ角ゴ Pro W3" charset="0"/>
                <a:cs typeface="Arial"/>
              </a:rPr>
              <a:t> form</a:t>
            </a:r>
            <a:endParaRPr lang="en-US" sz="2000" b="1" dirty="0"/>
          </a:p>
        </p:txBody>
      </p:sp>
      <p:sp>
        <p:nvSpPr>
          <p:cNvPr id="15" name="Rectangle 14">
            <a:extLst>
              <a:ext uri="{FF2B5EF4-FFF2-40B4-BE49-F238E27FC236}">
                <a16:creationId xmlns:a16="http://schemas.microsoft.com/office/drawing/2014/main" id="{6ADBDAE3-9360-47D7-BAD6-0CC430145FA3}"/>
              </a:ext>
            </a:extLst>
          </p:cNvPr>
          <p:cNvSpPr/>
          <p:nvPr/>
        </p:nvSpPr>
        <p:spPr>
          <a:xfrm>
            <a:off x="11681519" y="2005288"/>
            <a:ext cx="2278188" cy="400110"/>
          </a:xfrm>
          <a:prstGeom prst="rect">
            <a:avLst/>
          </a:prstGeom>
        </p:spPr>
        <p:txBody>
          <a:bodyPr wrap="none">
            <a:spAutoFit/>
          </a:bodyPr>
          <a:lstStyle/>
          <a:p>
            <a:r>
              <a:rPr lang="en-US" sz="2000" b="1" dirty="0">
                <a:solidFill>
                  <a:srgbClr val="282B2E"/>
                </a:solidFill>
                <a:ea typeface="ヒラギノ角ゴ Pro W3" charset="0"/>
                <a:cs typeface="Arial"/>
              </a:rPr>
              <a:t>Machine learning</a:t>
            </a:r>
            <a:endParaRPr lang="en-US" sz="2000" b="1" dirty="0"/>
          </a:p>
        </p:txBody>
      </p:sp>
      <p:pic>
        <p:nvPicPr>
          <p:cNvPr id="19" name="Picture 18" descr="Schematic&#10;&#10;Description automatically generated">
            <a:extLst>
              <a:ext uri="{FF2B5EF4-FFF2-40B4-BE49-F238E27FC236}">
                <a16:creationId xmlns:a16="http://schemas.microsoft.com/office/drawing/2014/main" id="{BDBC55DA-F696-423B-AF22-134657134653}"/>
              </a:ext>
            </a:extLst>
          </p:cNvPr>
          <p:cNvPicPr>
            <a:picLocks noChangeAspect="1"/>
          </p:cNvPicPr>
          <p:nvPr/>
        </p:nvPicPr>
        <p:blipFill>
          <a:blip r:embed="rId4"/>
          <a:stretch>
            <a:fillRect/>
          </a:stretch>
        </p:blipFill>
        <p:spPr>
          <a:xfrm>
            <a:off x="1354887" y="3767705"/>
            <a:ext cx="2413544" cy="1980468"/>
          </a:xfrm>
          <a:prstGeom prst="rect">
            <a:avLst/>
          </a:prstGeom>
        </p:spPr>
      </p:pic>
      <p:pic>
        <p:nvPicPr>
          <p:cNvPr id="21" name="Picture 20" descr="Chart, surface chart&#10;&#10;Description automatically generated">
            <a:extLst>
              <a:ext uri="{FF2B5EF4-FFF2-40B4-BE49-F238E27FC236}">
                <a16:creationId xmlns:a16="http://schemas.microsoft.com/office/drawing/2014/main" id="{5A7C8B70-BA37-4408-84AF-27D0A6CE315E}"/>
              </a:ext>
            </a:extLst>
          </p:cNvPr>
          <p:cNvPicPr>
            <a:picLocks noChangeAspect="1"/>
          </p:cNvPicPr>
          <p:nvPr/>
        </p:nvPicPr>
        <p:blipFill>
          <a:blip r:embed="rId5"/>
          <a:stretch>
            <a:fillRect/>
          </a:stretch>
        </p:blipFill>
        <p:spPr>
          <a:xfrm>
            <a:off x="8011601" y="3656868"/>
            <a:ext cx="2865368" cy="2145216"/>
          </a:xfrm>
          <a:prstGeom prst="rect">
            <a:avLst/>
          </a:prstGeom>
        </p:spPr>
      </p:pic>
      <p:pic>
        <p:nvPicPr>
          <p:cNvPr id="24" name="Picture 23" descr="Text&#10;&#10;Description automatically generated">
            <a:extLst>
              <a:ext uri="{FF2B5EF4-FFF2-40B4-BE49-F238E27FC236}">
                <a16:creationId xmlns:a16="http://schemas.microsoft.com/office/drawing/2014/main" id="{57E38CB0-EEE9-4CB6-B279-34E42F1627CA}"/>
              </a:ext>
            </a:extLst>
          </p:cNvPr>
          <p:cNvPicPr>
            <a:picLocks noChangeAspect="1"/>
          </p:cNvPicPr>
          <p:nvPr/>
        </p:nvPicPr>
        <p:blipFill>
          <a:blip r:embed="rId6"/>
          <a:stretch>
            <a:fillRect/>
          </a:stretch>
        </p:blipFill>
        <p:spPr>
          <a:xfrm>
            <a:off x="1176746" y="2475481"/>
            <a:ext cx="2509786" cy="1292224"/>
          </a:xfrm>
          <a:prstGeom prst="rect">
            <a:avLst/>
          </a:prstGeom>
        </p:spPr>
      </p:pic>
      <p:pic>
        <p:nvPicPr>
          <p:cNvPr id="26" name="Picture 25">
            <a:extLst>
              <a:ext uri="{FF2B5EF4-FFF2-40B4-BE49-F238E27FC236}">
                <a16:creationId xmlns:a16="http://schemas.microsoft.com/office/drawing/2014/main" id="{A1AA2D1F-5A40-4EE2-963E-99F73C5A93EB}"/>
              </a:ext>
            </a:extLst>
          </p:cNvPr>
          <p:cNvPicPr>
            <a:picLocks noChangeAspect="1"/>
          </p:cNvPicPr>
          <p:nvPr/>
        </p:nvPicPr>
        <p:blipFill>
          <a:blip r:embed="rId7"/>
          <a:stretch>
            <a:fillRect/>
          </a:stretch>
        </p:blipFill>
        <p:spPr>
          <a:xfrm>
            <a:off x="4222983" y="2564604"/>
            <a:ext cx="3355919" cy="400109"/>
          </a:xfrm>
          <a:prstGeom prst="rect">
            <a:avLst/>
          </a:prstGeom>
        </p:spPr>
      </p:pic>
      <p:pic>
        <p:nvPicPr>
          <p:cNvPr id="2050" name="Picture 2">
            <a:extLst>
              <a:ext uri="{FF2B5EF4-FFF2-40B4-BE49-F238E27FC236}">
                <a16:creationId xmlns:a16="http://schemas.microsoft.com/office/drawing/2014/main" id="{BD0C693C-D34D-46A3-8346-C1D8B28AA3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590405"/>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Text&#10;&#10;Description automatically generated">
            <a:extLst>
              <a:ext uri="{FF2B5EF4-FFF2-40B4-BE49-F238E27FC236}">
                <a16:creationId xmlns:a16="http://schemas.microsoft.com/office/drawing/2014/main" id="{F428CE2B-8E20-41BA-9A04-4FCDAD7ED688}"/>
              </a:ext>
            </a:extLst>
          </p:cNvPr>
          <p:cNvPicPr>
            <a:picLocks noChangeAspect="1"/>
          </p:cNvPicPr>
          <p:nvPr/>
        </p:nvPicPr>
        <p:blipFill>
          <a:blip r:embed="rId9"/>
          <a:stretch>
            <a:fillRect/>
          </a:stretch>
        </p:blipFill>
        <p:spPr>
          <a:xfrm>
            <a:off x="11559167" y="2405398"/>
            <a:ext cx="2522892" cy="819940"/>
          </a:xfrm>
          <a:prstGeom prst="rect">
            <a:avLst/>
          </a:prstGeom>
        </p:spPr>
      </p:pic>
      <p:sp>
        <p:nvSpPr>
          <p:cNvPr id="31" name="Rectangle 30">
            <a:extLst>
              <a:ext uri="{FF2B5EF4-FFF2-40B4-BE49-F238E27FC236}">
                <a16:creationId xmlns:a16="http://schemas.microsoft.com/office/drawing/2014/main" id="{755FB751-0D48-4E41-A393-6E205D647124}"/>
              </a:ext>
            </a:extLst>
          </p:cNvPr>
          <p:cNvSpPr/>
          <p:nvPr/>
        </p:nvSpPr>
        <p:spPr>
          <a:xfrm>
            <a:off x="1163504" y="5985741"/>
            <a:ext cx="284885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Single solution for</a:t>
            </a:r>
          </a:p>
          <a:p>
            <a:r>
              <a:rPr lang="en-US" sz="2000" dirty="0">
                <a:solidFill>
                  <a:srgbClr val="282B2E"/>
                </a:solidFill>
                <a:cs typeface="Arial"/>
              </a:rPr>
              <a:t>given parameter values</a:t>
            </a:r>
            <a:endParaRPr lang="en-US" sz="2000" dirty="0"/>
          </a:p>
        </p:txBody>
      </p:sp>
      <p:sp>
        <p:nvSpPr>
          <p:cNvPr id="32" name="Rectangle 31">
            <a:extLst>
              <a:ext uri="{FF2B5EF4-FFF2-40B4-BE49-F238E27FC236}">
                <a16:creationId xmlns:a16="http://schemas.microsoft.com/office/drawing/2014/main" id="{841D41F1-4F92-47E2-89C6-AC83AD6EA31E}"/>
              </a:ext>
            </a:extLst>
          </p:cNvPr>
          <p:cNvSpPr/>
          <p:nvPr/>
        </p:nvSpPr>
        <p:spPr>
          <a:xfrm>
            <a:off x="8062470" y="5991083"/>
            <a:ext cx="2876108"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solution map </a:t>
            </a:r>
          </a:p>
          <a:p>
            <a:r>
              <a:rPr lang="en-US" sz="2000" dirty="0">
                <a:solidFill>
                  <a:srgbClr val="282B2E"/>
                </a:solidFill>
                <a:cs typeface="Arial"/>
              </a:rPr>
              <a:t>for a set of parameters</a:t>
            </a:r>
            <a:endParaRPr lang="en-US" sz="2000" dirty="0"/>
          </a:p>
        </p:txBody>
      </p:sp>
      <p:sp>
        <p:nvSpPr>
          <p:cNvPr id="33" name="Rectangle 32">
            <a:extLst>
              <a:ext uri="{FF2B5EF4-FFF2-40B4-BE49-F238E27FC236}">
                <a16:creationId xmlns:a16="http://schemas.microsoft.com/office/drawing/2014/main" id="{8489E611-2562-4FF3-ABAA-87D8EA5072DB}"/>
              </a:ext>
            </a:extLst>
          </p:cNvPr>
          <p:cNvSpPr/>
          <p:nvPr/>
        </p:nvSpPr>
        <p:spPr>
          <a:xfrm>
            <a:off x="11509186" y="5985741"/>
            <a:ext cx="2789546" cy="1015663"/>
          </a:xfrm>
          <a:prstGeom prst="rect">
            <a:avLst/>
          </a:prstGeom>
        </p:spPr>
        <p:txBody>
          <a:bodyPr wrap="none">
            <a:spAutoFit/>
          </a:bodyPr>
          <a:lstStyle/>
          <a:p>
            <a:r>
              <a:rPr lang="en-US" sz="2000" dirty="0">
                <a:solidFill>
                  <a:srgbClr val="282B2E"/>
                </a:solidFill>
                <a:cs typeface="Arial"/>
              </a:rPr>
              <a:t>“offline” optimization</a:t>
            </a:r>
          </a:p>
          <a:p>
            <a:r>
              <a:rPr lang="en-US" sz="2000" dirty="0">
                <a:solidFill>
                  <a:srgbClr val="282B2E"/>
                </a:solidFill>
                <a:cs typeface="Arial"/>
              </a:rPr>
              <a:t>Obtains a model (map)</a:t>
            </a:r>
          </a:p>
          <a:p>
            <a:r>
              <a:rPr lang="en-US" sz="2000" dirty="0">
                <a:solidFill>
                  <a:srgbClr val="282B2E"/>
                </a:solidFill>
                <a:cs typeface="Arial"/>
              </a:rPr>
              <a:t>for a set of datapoints</a:t>
            </a:r>
            <a:endParaRPr lang="en-US" sz="2000" dirty="0"/>
          </a:p>
        </p:txBody>
      </p:sp>
      <p:sp>
        <p:nvSpPr>
          <p:cNvPr id="34" name="Rectangle 33">
            <a:extLst>
              <a:ext uri="{FF2B5EF4-FFF2-40B4-BE49-F238E27FC236}">
                <a16:creationId xmlns:a16="http://schemas.microsoft.com/office/drawing/2014/main" id="{B48063A8-8F22-4A15-A150-3777BB52DBFF}"/>
              </a:ext>
            </a:extLst>
          </p:cNvPr>
          <p:cNvSpPr/>
          <p:nvPr/>
        </p:nvSpPr>
        <p:spPr>
          <a:xfrm>
            <a:off x="4436657" y="5985741"/>
            <a:ext cx="3201517" cy="1015663"/>
          </a:xfrm>
          <a:prstGeom prst="rect">
            <a:avLst/>
          </a:prstGeom>
        </p:spPr>
        <p:txBody>
          <a:bodyPr wrap="none">
            <a:spAutoFit/>
          </a:bodyPr>
          <a:lstStyle/>
          <a:p>
            <a:r>
              <a:rPr lang="en-US" sz="2000" dirty="0">
                <a:solidFill>
                  <a:srgbClr val="282B2E"/>
                </a:solidFill>
                <a:cs typeface="Arial"/>
              </a:rPr>
              <a:t>“online” optimization</a:t>
            </a:r>
          </a:p>
          <a:p>
            <a:r>
              <a:rPr lang="en-US" sz="2000" dirty="0">
                <a:solidFill>
                  <a:srgbClr val="282B2E"/>
                </a:solidFill>
                <a:cs typeface="Arial"/>
              </a:rPr>
              <a:t>Using soft constraints</a:t>
            </a:r>
          </a:p>
          <a:p>
            <a:r>
              <a:rPr lang="en-US" sz="2000" dirty="0">
                <a:solidFill>
                  <a:srgbClr val="282B2E"/>
                </a:solidFill>
                <a:cs typeface="Arial"/>
              </a:rPr>
              <a:t>Instead of hard constraints</a:t>
            </a:r>
          </a:p>
        </p:txBody>
      </p:sp>
      <p:pic>
        <p:nvPicPr>
          <p:cNvPr id="2052" name="Picture 4" descr="Machine Learning Regression 101: A Beginner's Guide | Springboard Blog">
            <a:extLst>
              <a:ext uri="{FF2B5EF4-FFF2-40B4-BE49-F238E27FC236}">
                <a16:creationId xmlns:a16="http://schemas.microsoft.com/office/drawing/2014/main" id="{1AF2306D-5EAA-41C5-9046-60D31DB51A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2" y="3956858"/>
            <a:ext cx="3225714" cy="161285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8BFA601-4136-4437-B7AC-39517B6587F1}"/>
              </a:ext>
            </a:extLst>
          </p:cNvPr>
          <p:cNvSpPr/>
          <p:nvPr/>
        </p:nvSpPr>
        <p:spPr>
          <a:xfrm>
            <a:off x="1601947" y="7327652"/>
            <a:ext cx="11953914" cy="830997"/>
          </a:xfrm>
          <a:prstGeom prst="rect">
            <a:avLst/>
          </a:prstGeom>
        </p:spPr>
        <p:txBody>
          <a:bodyPr wrap="none">
            <a:spAutoFit/>
          </a:bodyPr>
          <a:lstStyle/>
          <a:p>
            <a:pPr algn="ctr"/>
            <a:r>
              <a:rPr lang="en-US" sz="2400" b="1" dirty="0"/>
              <a:t>Data-driven differentiable parametric optimization (D3PO)</a:t>
            </a:r>
            <a:r>
              <a:rPr lang="en-US" sz="2400" dirty="0"/>
              <a:t>: Combining principles of</a:t>
            </a:r>
          </a:p>
          <a:p>
            <a:pPr algn="ctr"/>
            <a:r>
              <a:rPr lang="en-US" sz="2400" dirty="0" err="1"/>
              <a:t>Lagrangian</a:t>
            </a:r>
            <a:r>
              <a:rPr lang="en-US" sz="2400" dirty="0"/>
              <a:t> formulation, parametric programming and ML</a:t>
            </a:r>
            <a:endParaRPr lang="en-US" dirty="0"/>
          </a:p>
        </p:txBody>
      </p:sp>
    </p:spTree>
    <p:extLst>
      <p:ext uri="{BB962C8B-B14F-4D97-AF65-F5344CB8AC3E}">
        <p14:creationId xmlns:p14="http://schemas.microsoft.com/office/powerpoint/2010/main" val="4257088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647AD4-3364-4C08-88F0-033CD9C9E10F}"/>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5" name="Footer Placeholder 4">
            <a:extLst>
              <a:ext uri="{FF2B5EF4-FFF2-40B4-BE49-F238E27FC236}">
                <a16:creationId xmlns:a16="http://schemas.microsoft.com/office/drawing/2014/main" id="{748ED5AB-5E50-49C3-9C6F-1E295AB9C811}"/>
              </a:ext>
            </a:extLst>
          </p:cNvPr>
          <p:cNvSpPr>
            <a:spLocks noGrp="1"/>
          </p:cNvSpPr>
          <p:nvPr>
            <p:ph type="ftr" sz="quarter" idx="3"/>
          </p:nvPr>
        </p:nvSpPr>
        <p:spPr/>
        <p:txBody>
          <a:bodyPr/>
          <a:lstStyle/>
          <a:p>
            <a:r>
              <a:rPr lang="en-US"/>
              <a:t>BUSINESS SENSITIVE</a:t>
            </a:r>
          </a:p>
        </p:txBody>
      </p:sp>
      <p:sp>
        <p:nvSpPr>
          <p:cNvPr id="6" name="Title 1">
            <a:extLst>
              <a:ext uri="{FF2B5EF4-FFF2-40B4-BE49-F238E27FC236}">
                <a16:creationId xmlns:a16="http://schemas.microsoft.com/office/drawing/2014/main" id="{60F3148E-8E83-4C10-8E62-3D346293DF67}"/>
              </a:ext>
            </a:extLst>
          </p:cNvPr>
          <p:cNvSpPr>
            <a:spLocks noGrp="1"/>
          </p:cNvSpPr>
          <p:nvPr>
            <p:ph type="title"/>
          </p:nvPr>
        </p:nvSpPr>
        <p:spPr>
          <a:xfrm>
            <a:off x="2937843" y="547831"/>
            <a:ext cx="10689488" cy="625234"/>
          </a:xfrm>
        </p:spPr>
        <p:txBody>
          <a:bodyPr>
            <a:noAutofit/>
          </a:bodyPr>
          <a:lstStyle/>
          <a:p>
            <a:r>
              <a:rPr lang="en-US" sz="3000" dirty="0"/>
              <a:t>Data-Driven Differentiable Parametric Optimization (D3PO)</a:t>
            </a:r>
          </a:p>
        </p:txBody>
      </p:sp>
      <p:sp>
        <p:nvSpPr>
          <p:cNvPr id="7" name="Content Placeholder 2">
            <a:extLst>
              <a:ext uri="{FF2B5EF4-FFF2-40B4-BE49-F238E27FC236}">
                <a16:creationId xmlns:a16="http://schemas.microsoft.com/office/drawing/2014/main" id="{996B9CAE-8506-452A-B1F6-5D659FDBF973}"/>
              </a:ext>
            </a:extLst>
          </p:cNvPr>
          <p:cNvSpPr txBox="1">
            <a:spLocks/>
          </p:cNvSpPr>
          <p:nvPr/>
        </p:nvSpPr>
        <p:spPr>
          <a:xfrm>
            <a:off x="3024965" y="1616912"/>
            <a:ext cx="10801005" cy="5148262"/>
          </a:xfrm>
          <a:prstGeom prst="rect">
            <a:avLst/>
          </a:prstGeom>
        </p:spPr>
        <p:txBody>
          <a:bodyPr vert="horz" lIns="91440" tIns="45720" rIns="91440" bIns="45720" rtlCol="0">
            <a:normAutofit/>
          </a:bodyPr>
          <a:lst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F65F2B25-807D-4C98-A898-BB8DED6869D4}"/>
              </a:ext>
            </a:extLst>
          </p:cNvPr>
          <p:cNvSpPr txBox="1"/>
          <p:nvPr/>
        </p:nvSpPr>
        <p:spPr>
          <a:xfrm>
            <a:off x="1515657" y="4814020"/>
            <a:ext cx="8277884" cy="3277820"/>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r>
              <a:rPr lang="en-US" sz="1600" dirty="0">
                <a:latin typeface="Consolas"/>
                <a:cs typeface="Arial"/>
              </a:rPr>
              <a:t>import </a:t>
            </a:r>
            <a:r>
              <a:rPr lang="en-US" sz="1600" b="1" dirty="0" err="1">
                <a:solidFill>
                  <a:schemeClr val="tx2"/>
                </a:solidFill>
                <a:latin typeface="Consolas"/>
                <a:cs typeface="Arial"/>
              </a:rPr>
              <a:t>neuromancer</a:t>
            </a:r>
            <a:r>
              <a:rPr lang="en-US" sz="1600" dirty="0">
                <a:latin typeface="Consolas"/>
                <a:cs typeface="Arial"/>
              </a:rPr>
              <a:t> as nm</a:t>
            </a:r>
            <a:br>
              <a:rPr lang="en-US" sz="1600" b="1" dirty="0">
                <a:solidFill>
                  <a:schemeClr val="tx2"/>
                </a:solidFill>
                <a:latin typeface="Consolas"/>
                <a:cs typeface="Arial"/>
              </a:rPr>
            </a:br>
            <a:r>
              <a:rPr lang="en-US" sz="1600" b="1" dirty="0">
                <a:solidFill>
                  <a:schemeClr val="tx2"/>
                </a:solidFill>
                <a:latin typeface="Consolas"/>
                <a:cs typeface="Arial"/>
              </a:rPr>
              <a:t>dataset</a:t>
            </a:r>
            <a:r>
              <a:rPr lang="en-US" sz="1600" b="1" dirty="0">
                <a:solidFill>
                  <a:srgbClr val="FFFF00"/>
                </a:solidFill>
                <a:latin typeface="Consolas"/>
              </a:rPr>
              <a:t> </a:t>
            </a:r>
            <a:r>
              <a:rPr lang="en-US" sz="1600" dirty="0">
                <a:latin typeface="Consolas"/>
                <a:cs typeface="Arial"/>
              </a:rPr>
              <a:t>= </a:t>
            </a:r>
            <a:r>
              <a:rPr lang="en-US" sz="1600" dirty="0" err="1">
                <a:latin typeface="Consolas"/>
                <a:cs typeface="Arial"/>
              </a:rPr>
              <a:t>nm.datasets.Dataset</a:t>
            </a:r>
            <a:r>
              <a:rPr lang="en-US" sz="1600" dirty="0">
                <a:latin typeface="Consolas"/>
                <a:cs typeface="Arial"/>
              </a:rPr>
              <a:t>(sequences=data)</a:t>
            </a:r>
          </a:p>
          <a:p>
            <a:r>
              <a:rPr lang="en-US" sz="1600" b="1" dirty="0">
                <a:solidFill>
                  <a:schemeClr val="tx2"/>
                </a:solidFill>
                <a:latin typeface="Consolas"/>
                <a:cs typeface="Arial"/>
              </a:rPr>
              <a:t>components</a:t>
            </a:r>
            <a:r>
              <a:rPr lang="en-US" sz="1600" b="1" dirty="0">
                <a:solidFill>
                  <a:srgbClr val="FFFF00"/>
                </a:solidFill>
                <a:latin typeface="Consolas"/>
                <a:cs typeface="Arial"/>
              </a:rPr>
              <a:t> </a:t>
            </a:r>
            <a:r>
              <a:rPr lang="en-US" sz="1600" dirty="0">
                <a:latin typeface="Consolas"/>
                <a:cs typeface="Arial"/>
              </a:rPr>
              <a:t>= </a:t>
            </a:r>
            <a:r>
              <a:rPr lang="en-US" sz="1600" dirty="0" err="1">
                <a:latin typeface="Consolas"/>
                <a:cs typeface="Arial"/>
              </a:rPr>
              <a:t>nm.policies.SolutionMap</a:t>
            </a:r>
            <a:r>
              <a:rPr lang="en-US" sz="1600" dirty="0">
                <a:latin typeface="Consolas"/>
                <a:cs typeface="Arial"/>
              </a:rPr>
              <a:t>(**</a:t>
            </a:r>
            <a:r>
              <a:rPr lang="en-US" sz="1600" dirty="0" err="1">
                <a:latin typeface="Consolas"/>
                <a:cs typeface="Arial"/>
              </a:rPr>
              <a:t>kwargs</a:t>
            </a:r>
            <a:r>
              <a:rPr lang="en-US" sz="1600" dirty="0">
                <a:latin typeface="Consolas"/>
                <a:cs typeface="Arial"/>
              </a:rPr>
              <a:t>)</a:t>
            </a:r>
            <a:br>
              <a:rPr lang="en-US" sz="1600" dirty="0">
                <a:latin typeface="Consolas"/>
                <a:cs typeface="Arial"/>
              </a:rPr>
            </a:br>
            <a:r>
              <a:rPr lang="en-US" sz="1600" b="1" dirty="0">
                <a:solidFill>
                  <a:schemeClr val="tx2"/>
                </a:solidFill>
                <a:latin typeface="Consolas"/>
                <a:cs typeface="Arial"/>
              </a:rPr>
              <a:t>objectives</a:t>
            </a:r>
            <a:r>
              <a:rPr lang="en-US" sz="1600" b="1" dirty="0">
                <a:solidFill>
                  <a:srgbClr val="FFFF00"/>
                </a:solidFill>
                <a:latin typeface="Consolas"/>
                <a:cs typeface="Arial"/>
              </a:rPr>
              <a:t> </a:t>
            </a:r>
            <a:r>
              <a:rPr lang="en-US" sz="1600" dirty="0">
                <a:latin typeface="Consolas"/>
                <a:cs typeface="Arial"/>
              </a:rPr>
              <a:t>= </a:t>
            </a:r>
            <a:r>
              <a:rPr lang="en-US" sz="1600" dirty="0" err="1">
                <a:latin typeface="Consolas"/>
                <a:cs typeface="Arial"/>
              </a:rPr>
              <a:t>nm.Objective</a:t>
            </a:r>
            <a:r>
              <a:rPr lang="en-US" sz="1600" dirty="0">
                <a:latin typeface="Consolas"/>
                <a:cs typeface="Arial"/>
              </a:rPr>
              <a:t>(</a:t>
            </a:r>
            <a:r>
              <a:rPr lang="en-US" sz="1600" dirty="0" err="1">
                <a:latin typeface="Consolas"/>
                <a:cs typeface="Arial"/>
              </a:rPr>
              <a:t>torch.norm</a:t>
            </a:r>
            <a:r>
              <a:rPr lang="en-US" sz="1600" dirty="0">
                <a:latin typeface="Consolas"/>
                <a:cs typeface="Arial"/>
              </a:rPr>
              <a:t>(z, 2)), weight=</a:t>
            </a:r>
            <a:r>
              <a:rPr lang="en-US" sz="1600" dirty="0" err="1">
                <a:latin typeface="Consolas"/>
                <a:cs typeface="Arial"/>
              </a:rPr>
              <a:t>Q_x</a:t>
            </a:r>
            <a:r>
              <a:rPr lang="en-US" sz="1600" dirty="0">
                <a:latin typeface="Consolas"/>
                <a:cs typeface="Arial"/>
              </a:rPr>
              <a:t>)</a:t>
            </a:r>
            <a:br>
              <a:rPr lang="en-US" sz="1600" dirty="0">
                <a:solidFill>
                  <a:srgbClr val="EA5074"/>
                </a:solidFill>
                <a:latin typeface="Consolas"/>
                <a:cs typeface="Arial"/>
              </a:rPr>
            </a:br>
            <a:r>
              <a:rPr lang="en-US" sz="1600" b="1" dirty="0">
                <a:solidFill>
                  <a:schemeClr val="tx2"/>
                </a:solidFill>
                <a:latin typeface="Consolas"/>
                <a:cs typeface="Arial"/>
              </a:rPr>
              <a:t>constraints </a:t>
            </a:r>
            <a:r>
              <a:rPr lang="en-US" sz="1600" dirty="0">
                <a:latin typeface="Consolas"/>
                <a:cs typeface="Arial"/>
              </a:rPr>
              <a:t>= </a:t>
            </a:r>
            <a:r>
              <a:rPr lang="en-US" sz="1600" dirty="0" err="1">
                <a:latin typeface="Consolas"/>
                <a:cs typeface="Arial"/>
              </a:rPr>
              <a:t>nm.Objective</a:t>
            </a:r>
            <a:r>
              <a:rPr lang="en-US" sz="1600" dirty="0">
                <a:latin typeface="Consolas"/>
                <a:cs typeface="Arial"/>
              </a:rPr>
              <a:t>(</a:t>
            </a:r>
            <a:r>
              <a:rPr lang="en-US" sz="1600" dirty="0" err="1">
                <a:latin typeface="Consolas"/>
                <a:cs typeface="Arial"/>
              </a:rPr>
              <a:t>torch.norm</a:t>
            </a:r>
            <a:r>
              <a:rPr lang="en-US" sz="1600" dirty="0">
                <a:latin typeface="Consolas"/>
                <a:cs typeface="Arial"/>
              </a:rPr>
              <a:t>(</a:t>
            </a:r>
            <a:r>
              <a:rPr lang="en-US" sz="1600" dirty="0" err="1">
                <a:latin typeface="Consolas"/>
                <a:cs typeface="Arial"/>
              </a:rPr>
              <a:t>F.relu</a:t>
            </a:r>
            <a:r>
              <a:rPr lang="en-US" sz="1600" dirty="0">
                <a:latin typeface="Consolas"/>
                <a:cs typeface="Arial"/>
              </a:rPr>
              <a:t>(torch.mm(A, </a:t>
            </a:r>
            <a:r>
              <a:rPr lang="en-US" sz="1600" dirty="0" err="1">
                <a:latin typeface="Consolas"/>
                <a:cs typeface="Arial"/>
              </a:rPr>
              <a:t>z.T</a:t>
            </a:r>
            <a:r>
              <a:rPr lang="en-US" sz="1600" dirty="0">
                <a:latin typeface="Consolas"/>
                <a:cs typeface="Arial"/>
              </a:rPr>
              <a:t>)-b), 1), 	     weight=</a:t>
            </a:r>
            <a:r>
              <a:rPr lang="en-US" sz="1600" dirty="0" err="1">
                <a:latin typeface="Consolas"/>
                <a:cs typeface="Arial"/>
              </a:rPr>
              <a:t>Q_con</a:t>
            </a:r>
            <a:r>
              <a:rPr lang="en-US" sz="1600" dirty="0">
                <a:latin typeface="Consolas"/>
                <a:cs typeface="Arial"/>
              </a:rPr>
              <a:t>)</a:t>
            </a:r>
            <a:br>
              <a:rPr lang="en-US" sz="1600" dirty="0">
                <a:solidFill>
                  <a:srgbClr val="FFFF00"/>
                </a:solidFill>
                <a:latin typeface="Consolas"/>
                <a:cs typeface="Arial"/>
              </a:rPr>
            </a:br>
            <a:r>
              <a:rPr lang="en-US" sz="1600" b="1" dirty="0">
                <a:solidFill>
                  <a:schemeClr val="tx2"/>
                </a:solidFill>
                <a:latin typeface="Consolas"/>
                <a:cs typeface="Arial"/>
              </a:rPr>
              <a:t>problem</a:t>
            </a:r>
            <a:r>
              <a:rPr lang="en-US" sz="1600" b="1" dirty="0">
                <a:solidFill>
                  <a:srgbClr val="FFFF00"/>
                </a:solidFill>
                <a:latin typeface="Consolas"/>
                <a:cs typeface="Arial"/>
              </a:rPr>
              <a:t> </a:t>
            </a:r>
            <a:r>
              <a:rPr lang="en-US" sz="1600" dirty="0">
                <a:latin typeface="Consolas"/>
                <a:cs typeface="Arial"/>
              </a:rPr>
              <a:t>= </a:t>
            </a:r>
            <a:r>
              <a:rPr lang="en-US" sz="1600" dirty="0" err="1">
                <a:latin typeface="Consolas"/>
                <a:cs typeface="Arial"/>
              </a:rPr>
              <a:t>nm.Problem</a:t>
            </a:r>
            <a:r>
              <a:rPr lang="en-US" sz="1600" dirty="0">
                <a:latin typeface="Consolas"/>
                <a:cs typeface="Arial"/>
              </a:rPr>
              <a:t>(objectives, constraints, components)</a:t>
            </a:r>
          </a:p>
          <a:p>
            <a:r>
              <a:rPr lang="en-US" sz="1600" dirty="0">
                <a:latin typeface="Consolas"/>
                <a:cs typeface="Arial"/>
              </a:rPr>
              <a:t>optimizer = </a:t>
            </a:r>
            <a:r>
              <a:rPr lang="en-US" sz="1600" dirty="0" err="1">
                <a:latin typeface="Consolas"/>
                <a:cs typeface="Arial"/>
              </a:rPr>
              <a:t>torch.optim.AdamW</a:t>
            </a:r>
            <a:r>
              <a:rPr lang="en-US" sz="1600" dirty="0">
                <a:latin typeface="Consolas"/>
                <a:cs typeface="Arial"/>
              </a:rPr>
              <a:t>(</a:t>
            </a:r>
            <a:r>
              <a:rPr lang="en-US" sz="1600" dirty="0" err="1">
                <a:latin typeface="Consolas"/>
                <a:cs typeface="Arial"/>
              </a:rPr>
              <a:t>model.parameters</a:t>
            </a:r>
            <a:r>
              <a:rPr lang="en-US" sz="1600" dirty="0">
                <a:latin typeface="Consolas"/>
                <a:cs typeface="Arial"/>
              </a:rPr>
              <a:t>(), </a:t>
            </a:r>
            <a:r>
              <a:rPr lang="en-US" sz="1600" dirty="0" err="1">
                <a:latin typeface="Consolas"/>
                <a:cs typeface="Arial"/>
              </a:rPr>
              <a:t>lr</a:t>
            </a:r>
            <a:r>
              <a:rPr lang="en-US" sz="1600" dirty="0">
                <a:latin typeface="Consolas"/>
                <a:cs typeface="Arial"/>
              </a:rPr>
              <a:t>)</a:t>
            </a:r>
          </a:p>
          <a:p>
            <a:r>
              <a:rPr lang="en-US" sz="1600" b="1" dirty="0">
                <a:solidFill>
                  <a:schemeClr val="tx2"/>
                </a:solidFill>
                <a:latin typeface="Consolas"/>
                <a:cs typeface="Arial"/>
              </a:rPr>
              <a:t>trainer</a:t>
            </a:r>
            <a:r>
              <a:rPr lang="en-US" sz="1600" b="1" dirty="0">
                <a:solidFill>
                  <a:srgbClr val="FFFF00"/>
                </a:solidFill>
                <a:latin typeface="Consolas"/>
                <a:cs typeface="Arial"/>
              </a:rPr>
              <a:t> </a:t>
            </a:r>
            <a:r>
              <a:rPr lang="en-US" sz="1600" dirty="0">
                <a:latin typeface="Consolas"/>
                <a:cs typeface="Arial"/>
              </a:rPr>
              <a:t>= </a:t>
            </a:r>
            <a:r>
              <a:rPr lang="en-US" sz="1600" dirty="0" err="1">
                <a:latin typeface="Consolas"/>
                <a:cs typeface="Arial"/>
              </a:rPr>
              <a:t>nm.Trainer</a:t>
            </a:r>
            <a:r>
              <a:rPr lang="en-US" sz="1600" dirty="0">
                <a:latin typeface="Consolas"/>
                <a:cs typeface="Arial"/>
              </a:rPr>
              <a:t>(problem, dataset, optimizer, epochs)</a:t>
            </a:r>
            <a:br>
              <a:rPr lang="en-US" sz="1600" dirty="0">
                <a:latin typeface="Consolas"/>
                <a:cs typeface="Arial"/>
              </a:rPr>
            </a:br>
            <a:r>
              <a:rPr lang="en-US" sz="1600" dirty="0" err="1">
                <a:latin typeface="Consolas"/>
                <a:cs typeface="Arial"/>
              </a:rPr>
              <a:t>best_model</a:t>
            </a:r>
            <a:r>
              <a:rPr lang="en-US" sz="1600" dirty="0">
                <a:latin typeface="Consolas"/>
                <a:cs typeface="Arial"/>
              </a:rPr>
              <a:t> = </a:t>
            </a:r>
            <a:r>
              <a:rPr lang="en-US" sz="1600" dirty="0" err="1">
                <a:latin typeface="Consolas"/>
                <a:cs typeface="Arial"/>
              </a:rPr>
              <a:t>trainer.train</a:t>
            </a:r>
            <a:r>
              <a:rPr lang="en-US" sz="1600" dirty="0">
                <a:latin typeface="Consolas"/>
                <a:cs typeface="Arial"/>
              </a:rPr>
              <a:t>()</a:t>
            </a:r>
          </a:p>
          <a:p>
            <a:br>
              <a:rPr lang="en-US" sz="1600" dirty="0">
                <a:latin typeface="Consolas"/>
                <a:cs typeface="Arial"/>
              </a:rPr>
            </a:br>
            <a:br>
              <a:rPr lang="en-US" sz="1600" dirty="0">
                <a:latin typeface="Consolas"/>
                <a:cs typeface="Arial"/>
              </a:rPr>
            </a:br>
            <a:endParaRPr lang="en-US" sz="1600" dirty="0">
              <a:latin typeface="Consolas"/>
              <a:cs typeface="Arial"/>
            </a:endParaRPr>
          </a:p>
        </p:txBody>
      </p:sp>
      <p:pic>
        <p:nvPicPr>
          <p:cNvPr id="9" name="Picture 8" descr="Text, letter&#10;&#10;Description automatically generated">
            <a:extLst>
              <a:ext uri="{FF2B5EF4-FFF2-40B4-BE49-F238E27FC236}">
                <a16:creationId xmlns:a16="http://schemas.microsoft.com/office/drawing/2014/main" id="{59E9D906-50BC-42C3-A76E-B646E0E45699}"/>
              </a:ext>
            </a:extLst>
          </p:cNvPr>
          <p:cNvPicPr>
            <a:picLocks noChangeAspect="1"/>
          </p:cNvPicPr>
          <p:nvPr/>
        </p:nvPicPr>
        <p:blipFill>
          <a:blip r:embed="rId2"/>
          <a:stretch>
            <a:fillRect/>
          </a:stretch>
        </p:blipFill>
        <p:spPr>
          <a:xfrm>
            <a:off x="2938600" y="2007325"/>
            <a:ext cx="3114371" cy="1340200"/>
          </a:xfrm>
          <a:prstGeom prst="rect">
            <a:avLst/>
          </a:prstGeom>
        </p:spPr>
      </p:pic>
      <p:sp>
        <p:nvSpPr>
          <p:cNvPr id="10" name="Rectangle 9">
            <a:extLst>
              <a:ext uri="{FF2B5EF4-FFF2-40B4-BE49-F238E27FC236}">
                <a16:creationId xmlns:a16="http://schemas.microsoft.com/office/drawing/2014/main" id="{5BD59D40-2B40-47D8-93F3-8E00FD28E334}"/>
              </a:ext>
            </a:extLst>
          </p:cNvPr>
          <p:cNvSpPr/>
          <p:nvPr/>
        </p:nvSpPr>
        <p:spPr>
          <a:xfrm>
            <a:off x="2937843" y="1576952"/>
            <a:ext cx="2911182" cy="400110"/>
          </a:xfrm>
          <a:prstGeom prst="rect">
            <a:avLst/>
          </a:prstGeom>
        </p:spPr>
        <p:txBody>
          <a:bodyPr wrap="none">
            <a:spAutoFit/>
          </a:bodyPr>
          <a:lstStyle/>
          <a:p>
            <a:r>
              <a:rPr lang="en-US" sz="2000" b="1" dirty="0">
                <a:solidFill>
                  <a:schemeClr val="accent2"/>
                </a:solidFill>
              </a:rPr>
              <a:t>D3PO problem definition:</a:t>
            </a:r>
          </a:p>
        </p:txBody>
      </p:sp>
      <p:sp>
        <p:nvSpPr>
          <p:cNvPr id="11" name="Rectangle 10">
            <a:extLst>
              <a:ext uri="{FF2B5EF4-FFF2-40B4-BE49-F238E27FC236}">
                <a16:creationId xmlns:a16="http://schemas.microsoft.com/office/drawing/2014/main" id="{7352802B-E2EB-40F6-B9CB-E2ED5DBA5749}"/>
              </a:ext>
            </a:extLst>
          </p:cNvPr>
          <p:cNvSpPr/>
          <p:nvPr/>
        </p:nvSpPr>
        <p:spPr>
          <a:xfrm>
            <a:off x="1515657" y="4408067"/>
            <a:ext cx="4766882" cy="400110"/>
          </a:xfrm>
          <a:prstGeom prst="rect">
            <a:avLst/>
          </a:prstGeom>
        </p:spPr>
        <p:txBody>
          <a:bodyPr wrap="none">
            <a:spAutoFit/>
          </a:bodyPr>
          <a:lstStyle/>
          <a:p>
            <a:r>
              <a:rPr lang="en-US" sz="2000" b="1" dirty="0">
                <a:solidFill>
                  <a:schemeClr val="accent2"/>
                </a:solidFill>
              </a:rPr>
              <a:t>D3PO implementation using Neuromancer:</a:t>
            </a:r>
          </a:p>
        </p:txBody>
      </p:sp>
      <p:pic>
        <p:nvPicPr>
          <p:cNvPr id="12" name="Picture 11">
            <a:extLst>
              <a:ext uri="{FF2B5EF4-FFF2-40B4-BE49-F238E27FC236}">
                <a16:creationId xmlns:a16="http://schemas.microsoft.com/office/drawing/2014/main" id="{3B5B514D-5708-4F21-8708-04ACA2078A7C}"/>
              </a:ext>
            </a:extLst>
          </p:cNvPr>
          <p:cNvPicPr>
            <a:picLocks noChangeAspect="1"/>
          </p:cNvPicPr>
          <p:nvPr/>
        </p:nvPicPr>
        <p:blipFill>
          <a:blip r:embed="rId3"/>
          <a:stretch>
            <a:fillRect/>
          </a:stretch>
        </p:blipFill>
        <p:spPr>
          <a:xfrm>
            <a:off x="6203885" y="3434767"/>
            <a:ext cx="249211" cy="326743"/>
          </a:xfrm>
          <a:prstGeom prst="rect">
            <a:avLst/>
          </a:prstGeom>
        </p:spPr>
      </p:pic>
      <p:sp>
        <p:nvSpPr>
          <p:cNvPr id="13" name="Rectangle 12">
            <a:extLst>
              <a:ext uri="{FF2B5EF4-FFF2-40B4-BE49-F238E27FC236}">
                <a16:creationId xmlns:a16="http://schemas.microsoft.com/office/drawing/2014/main" id="{D0119E79-02A4-4AC4-B9A4-94269DDD65C3}"/>
              </a:ext>
            </a:extLst>
          </p:cNvPr>
          <p:cNvSpPr/>
          <p:nvPr/>
        </p:nvSpPr>
        <p:spPr>
          <a:xfrm>
            <a:off x="2956698" y="3353067"/>
            <a:ext cx="2595390" cy="369332"/>
          </a:xfrm>
          <a:prstGeom prst="rect">
            <a:avLst/>
          </a:prstGeom>
        </p:spPr>
        <p:txBody>
          <a:bodyPr wrap="none">
            <a:spAutoFit/>
          </a:bodyPr>
          <a:lstStyle/>
          <a:p>
            <a:r>
              <a:rPr lang="en-US" dirty="0">
                <a:solidFill>
                  <a:schemeClr val="accent2"/>
                </a:solidFill>
              </a:rPr>
              <a:t>Optimize </a:t>
            </a:r>
            <a:r>
              <a:rPr lang="en-US" i="1" dirty="0">
                <a:solidFill>
                  <a:schemeClr val="accent2"/>
                </a:solidFill>
                <a:latin typeface="Times New Roman" panose="02020603050405020304" pitchFamily="18" charset="0"/>
                <a:cs typeface="Times New Roman" panose="02020603050405020304" pitchFamily="18" charset="0"/>
              </a:rPr>
              <a:t>x</a:t>
            </a:r>
            <a:r>
              <a:rPr lang="en-US" dirty="0">
                <a:solidFill>
                  <a:schemeClr val="accent2"/>
                </a:solidFill>
              </a:rPr>
              <a:t>, given dataset</a:t>
            </a:r>
            <a:endParaRPr lang="en-US" dirty="0"/>
          </a:p>
        </p:txBody>
      </p:sp>
      <p:sp>
        <p:nvSpPr>
          <p:cNvPr id="14" name="Rectangle 13">
            <a:extLst>
              <a:ext uri="{FF2B5EF4-FFF2-40B4-BE49-F238E27FC236}">
                <a16:creationId xmlns:a16="http://schemas.microsoft.com/office/drawing/2014/main" id="{D046DCF0-A242-47AF-B32D-FE4E81D2DC01}"/>
              </a:ext>
            </a:extLst>
          </p:cNvPr>
          <p:cNvSpPr/>
          <p:nvPr/>
        </p:nvSpPr>
        <p:spPr>
          <a:xfrm>
            <a:off x="10712745" y="4749750"/>
            <a:ext cx="3060005" cy="646331"/>
          </a:xfrm>
          <a:prstGeom prst="rect">
            <a:avLst/>
          </a:prstGeom>
        </p:spPr>
        <p:txBody>
          <a:bodyPr wrap="none">
            <a:spAutoFit/>
          </a:bodyPr>
          <a:lstStyle/>
          <a:p>
            <a:pPr algn="ctr"/>
            <a:r>
              <a:rPr lang="en-US" dirty="0">
                <a:solidFill>
                  <a:schemeClr val="accent2"/>
                </a:solidFill>
              </a:rPr>
              <a:t>D3PO solution of </a:t>
            </a:r>
          </a:p>
          <a:p>
            <a:pPr algn="ctr"/>
            <a:r>
              <a:rPr lang="en-US" dirty="0">
                <a:solidFill>
                  <a:schemeClr val="accent2"/>
                </a:solidFill>
              </a:rPr>
              <a:t>parametric quadratic program.</a:t>
            </a:r>
            <a:endParaRPr lang="en-US" dirty="0"/>
          </a:p>
        </p:txBody>
      </p:sp>
      <p:sp>
        <p:nvSpPr>
          <p:cNvPr id="15" name="Rectangle 14">
            <a:extLst>
              <a:ext uri="{FF2B5EF4-FFF2-40B4-BE49-F238E27FC236}">
                <a16:creationId xmlns:a16="http://schemas.microsoft.com/office/drawing/2014/main" id="{63928207-81AC-4963-B658-8967DE292C5D}"/>
              </a:ext>
            </a:extLst>
          </p:cNvPr>
          <p:cNvSpPr/>
          <p:nvPr/>
        </p:nvSpPr>
        <p:spPr>
          <a:xfrm>
            <a:off x="2956697" y="3382127"/>
            <a:ext cx="4075869" cy="757130"/>
          </a:xfrm>
          <a:prstGeom prst="rect">
            <a:avLst/>
          </a:prstGeom>
        </p:spPr>
        <p:txBody>
          <a:bodyPr wrap="square">
            <a:spAutoFit/>
          </a:bodyPr>
          <a:lstStyle/>
          <a:p>
            <a:endParaRPr lang="en-US" dirty="0">
              <a:solidFill>
                <a:schemeClr val="accent2"/>
              </a:solidFill>
            </a:endParaRPr>
          </a:p>
          <a:p>
            <a:r>
              <a:rPr lang="en-US" dirty="0">
                <a:solidFill>
                  <a:schemeClr val="accent2"/>
                </a:solidFill>
              </a:rPr>
              <a:t>by finding a mapping </a:t>
            </a:r>
            <a:r>
              <a:rPr lang="en-US" i="1" dirty="0">
                <a:solidFill>
                  <a:schemeClr val="accent2"/>
                </a:solidFill>
                <a:latin typeface="Times New Roman" panose="02020603050405020304" pitchFamily="18" charset="0"/>
                <a:cs typeface="Times New Roman" panose="02020603050405020304" pitchFamily="18" charset="0"/>
              </a:rPr>
              <a:t>x=h</a:t>
            </a:r>
            <a:r>
              <a:rPr lang="en-US" i="1" dirty="0">
                <a:solidFill>
                  <a:schemeClr val="accent2"/>
                </a:solidFill>
              </a:rPr>
              <a:t>(   )</a:t>
            </a:r>
            <a:endParaRPr lang="en-US" i="1" dirty="0"/>
          </a:p>
        </p:txBody>
      </p:sp>
      <p:pic>
        <p:nvPicPr>
          <p:cNvPr id="16" name="Picture 15">
            <a:extLst>
              <a:ext uri="{FF2B5EF4-FFF2-40B4-BE49-F238E27FC236}">
                <a16:creationId xmlns:a16="http://schemas.microsoft.com/office/drawing/2014/main" id="{EECEE8AD-C9A3-4F75-908D-ACB0FF2012FE}"/>
              </a:ext>
            </a:extLst>
          </p:cNvPr>
          <p:cNvPicPr>
            <a:picLocks noChangeAspect="1"/>
          </p:cNvPicPr>
          <p:nvPr/>
        </p:nvPicPr>
        <p:blipFill rotWithShape="1">
          <a:blip r:embed="rId3"/>
          <a:srcRect l="23697" t="11743" r="13394" b="20042"/>
          <a:stretch/>
        </p:blipFill>
        <p:spPr>
          <a:xfrm>
            <a:off x="6223661" y="3831091"/>
            <a:ext cx="156777" cy="222885"/>
          </a:xfrm>
          <a:prstGeom prst="rect">
            <a:avLst/>
          </a:prstGeom>
        </p:spPr>
      </p:pic>
      <p:sp>
        <p:nvSpPr>
          <p:cNvPr id="17" name="Rectangle 16">
            <a:extLst>
              <a:ext uri="{FF2B5EF4-FFF2-40B4-BE49-F238E27FC236}">
                <a16:creationId xmlns:a16="http://schemas.microsoft.com/office/drawing/2014/main" id="{C08642DD-CB02-4F62-9A5F-A5F147687B6E}"/>
              </a:ext>
            </a:extLst>
          </p:cNvPr>
          <p:cNvSpPr/>
          <p:nvPr/>
        </p:nvSpPr>
        <p:spPr>
          <a:xfrm>
            <a:off x="7133909" y="1618573"/>
            <a:ext cx="2517036" cy="1754326"/>
          </a:xfrm>
          <a:prstGeom prst="rect">
            <a:avLst/>
          </a:prstGeom>
        </p:spPr>
        <p:txBody>
          <a:bodyPr wrap="none">
            <a:spAutoFit/>
          </a:bodyPr>
          <a:lstStyle/>
          <a:p>
            <a:r>
              <a:rPr lang="en-US" b="1" dirty="0">
                <a:solidFill>
                  <a:schemeClr val="accent2"/>
                </a:solidFill>
              </a:rPr>
              <a:t>Applications:</a:t>
            </a:r>
          </a:p>
          <a:p>
            <a:pPr marL="285750" indent="-285750">
              <a:buFont typeface="Arial" panose="020B0604020202020204" pitchFamily="34" charset="0"/>
              <a:buChar char="•"/>
            </a:pPr>
            <a:r>
              <a:rPr lang="en-US" dirty="0">
                <a:solidFill>
                  <a:schemeClr val="accent2"/>
                </a:solidFill>
              </a:rPr>
              <a:t>Optimization</a:t>
            </a:r>
          </a:p>
          <a:p>
            <a:pPr marL="285750" indent="-285750">
              <a:buFont typeface="Arial" panose="020B0604020202020204" pitchFamily="34" charset="0"/>
              <a:buChar char="•"/>
            </a:pPr>
            <a:r>
              <a:rPr lang="en-US" dirty="0">
                <a:solidFill>
                  <a:schemeClr val="accent2"/>
                </a:solidFill>
              </a:rPr>
              <a:t>Modeling </a:t>
            </a:r>
          </a:p>
          <a:p>
            <a:pPr marL="285750" indent="-285750">
              <a:buFont typeface="Arial" panose="020B0604020202020204" pitchFamily="34" charset="0"/>
              <a:buChar char="•"/>
            </a:pPr>
            <a:r>
              <a:rPr lang="en-US" dirty="0">
                <a:solidFill>
                  <a:schemeClr val="accent2"/>
                </a:solidFill>
              </a:rPr>
              <a:t>Control</a:t>
            </a:r>
          </a:p>
          <a:p>
            <a:pPr marL="285750" indent="-285750">
              <a:buFont typeface="Arial" panose="020B0604020202020204" pitchFamily="34" charset="0"/>
              <a:buChar char="•"/>
            </a:pPr>
            <a:r>
              <a:rPr lang="en-US" dirty="0">
                <a:solidFill>
                  <a:schemeClr val="accent2"/>
                </a:solidFill>
              </a:rPr>
              <a:t>with constraints </a:t>
            </a:r>
          </a:p>
        </p:txBody>
      </p:sp>
      <p:pic>
        <p:nvPicPr>
          <p:cNvPr id="18" name="Picture 17" descr="Chart, surface chart&#10;&#10;Description automatically generated">
            <a:extLst>
              <a:ext uri="{FF2B5EF4-FFF2-40B4-BE49-F238E27FC236}">
                <a16:creationId xmlns:a16="http://schemas.microsoft.com/office/drawing/2014/main" id="{35877528-1083-4AD6-8985-E5540350736B}"/>
              </a:ext>
            </a:extLst>
          </p:cNvPr>
          <p:cNvPicPr>
            <a:picLocks noChangeAspect="1"/>
          </p:cNvPicPr>
          <p:nvPr/>
        </p:nvPicPr>
        <p:blipFill rotWithShape="1">
          <a:blip r:embed="rId4"/>
          <a:srcRect r="4552" b="4352"/>
          <a:stretch/>
        </p:blipFill>
        <p:spPr>
          <a:xfrm>
            <a:off x="10359307" y="2208605"/>
            <a:ext cx="3118218" cy="2344103"/>
          </a:xfrm>
          <a:prstGeom prst="rect">
            <a:avLst/>
          </a:prstGeom>
        </p:spPr>
      </p:pic>
      <p:pic>
        <p:nvPicPr>
          <p:cNvPr id="19" name="Picture 18" descr="Chart, surface chart&#10;&#10;Description automatically generated">
            <a:extLst>
              <a:ext uri="{FF2B5EF4-FFF2-40B4-BE49-F238E27FC236}">
                <a16:creationId xmlns:a16="http://schemas.microsoft.com/office/drawing/2014/main" id="{9005514D-8D19-42C0-B857-DF6A5862196A}"/>
              </a:ext>
            </a:extLst>
          </p:cNvPr>
          <p:cNvPicPr>
            <a:picLocks noChangeAspect="1"/>
          </p:cNvPicPr>
          <p:nvPr/>
        </p:nvPicPr>
        <p:blipFill rotWithShape="1">
          <a:blip r:embed="rId5"/>
          <a:srcRect l="20821" t="15444" r="18173" b="12759"/>
          <a:stretch/>
        </p:blipFill>
        <p:spPr>
          <a:xfrm>
            <a:off x="10623701" y="5576528"/>
            <a:ext cx="2821475" cy="2414947"/>
          </a:xfrm>
          <a:prstGeom prst="rect">
            <a:avLst/>
          </a:prstGeom>
        </p:spPr>
      </p:pic>
      <p:sp>
        <p:nvSpPr>
          <p:cNvPr id="20" name="Rectangle 19">
            <a:extLst>
              <a:ext uri="{FF2B5EF4-FFF2-40B4-BE49-F238E27FC236}">
                <a16:creationId xmlns:a16="http://schemas.microsoft.com/office/drawing/2014/main" id="{DAC9A6F2-CEFB-48B4-8A60-767CF60E99A0}"/>
              </a:ext>
            </a:extLst>
          </p:cNvPr>
          <p:cNvSpPr/>
          <p:nvPr/>
        </p:nvSpPr>
        <p:spPr>
          <a:xfrm>
            <a:off x="10000007" y="1550690"/>
            <a:ext cx="4168129" cy="757130"/>
          </a:xfrm>
          <a:prstGeom prst="rect">
            <a:avLst/>
          </a:prstGeom>
        </p:spPr>
        <p:txBody>
          <a:bodyPr wrap="none">
            <a:spAutoFit/>
          </a:bodyPr>
          <a:lstStyle/>
          <a:p>
            <a:pPr algn="ctr"/>
            <a:r>
              <a:rPr lang="en-US" dirty="0">
                <a:solidFill>
                  <a:schemeClr val="accent2"/>
                </a:solidFill>
              </a:rPr>
              <a:t>Solution of parametric quadratic </a:t>
            </a:r>
          </a:p>
          <a:p>
            <a:pPr algn="ctr"/>
            <a:r>
              <a:rPr lang="en-US" dirty="0">
                <a:solidFill>
                  <a:schemeClr val="accent2"/>
                </a:solidFill>
              </a:rPr>
              <a:t>program with classical solver.</a:t>
            </a:r>
            <a:endParaRPr lang="en-US" dirty="0"/>
          </a:p>
        </p:txBody>
      </p:sp>
      <p:sp>
        <p:nvSpPr>
          <p:cNvPr id="21" name="Rectangle 20">
            <a:extLst>
              <a:ext uri="{FF2B5EF4-FFF2-40B4-BE49-F238E27FC236}">
                <a16:creationId xmlns:a16="http://schemas.microsoft.com/office/drawing/2014/main" id="{19779EEA-D613-4400-8C5A-24E508FF35F8}"/>
              </a:ext>
            </a:extLst>
          </p:cNvPr>
          <p:cNvSpPr/>
          <p:nvPr/>
        </p:nvSpPr>
        <p:spPr>
          <a:xfrm>
            <a:off x="1005331" y="7507065"/>
            <a:ext cx="4054066" cy="584775"/>
          </a:xfrm>
          <a:prstGeom prst="rect">
            <a:avLst/>
          </a:prstGeom>
        </p:spPr>
        <p:txBody>
          <a:bodyPr wrap="square">
            <a:spAutoFit/>
          </a:bodyPr>
          <a:lstStyle/>
          <a:p>
            <a:pPr marL="685165" lvl="1" indent="-227965"/>
            <a:r>
              <a:rPr lang="en-US" sz="1600" dirty="0">
                <a:hlinkClick r:id="rId6"/>
              </a:rPr>
              <a:t>https://github.com/pnnl/neuromancer</a:t>
            </a:r>
            <a:endParaRPr lang="en-US" sz="1600" dirty="0"/>
          </a:p>
          <a:p>
            <a:pPr marL="685165" lvl="1" indent="-227965"/>
            <a:r>
              <a:rPr lang="en-US" sz="1600" dirty="0">
                <a:hlinkClick r:id="rId7"/>
              </a:rPr>
              <a:t>https://github.com/pnnl/slim</a:t>
            </a:r>
            <a:endParaRPr lang="en-US" sz="1600" dirty="0"/>
          </a:p>
        </p:txBody>
      </p:sp>
    </p:spTree>
    <p:extLst>
      <p:ext uri="{BB962C8B-B14F-4D97-AF65-F5344CB8AC3E}">
        <p14:creationId xmlns:p14="http://schemas.microsoft.com/office/powerpoint/2010/main" val="100497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200401" y="270934"/>
            <a:ext cx="8286750" cy="1310980"/>
          </a:xfrm>
        </p:spPr>
        <p:txBody>
          <a:bodyPr>
            <a:noAutofit/>
          </a:bodyPr>
          <a:lstStyle/>
          <a:p>
            <a:r>
              <a:rPr lang="en-US" sz="3000" dirty="0"/>
              <a:t>Constrained Neural Models in D3PO</a:t>
            </a:r>
          </a:p>
        </p:txBody>
      </p:sp>
      <p:sp>
        <p:nvSpPr>
          <p:cNvPr id="5" name="Content Placeholder 4">
            <a:extLst>
              <a:ext uri="{FF2B5EF4-FFF2-40B4-BE49-F238E27FC236}">
                <a16:creationId xmlns:a16="http://schemas.microsoft.com/office/drawing/2014/main" id="{D8912CE6-F079-E546-899F-20A9E032542E}"/>
              </a:ext>
            </a:extLst>
          </p:cNvPr>
          <p:cNvSpPr>
            <a:spLocks noGrp="1"/>
          </p:cNvSpPr>
          <p:nvPr>
            <p:ph sz="quarter" idx="20"/>
          </p:nvPr>
        </p:nvSpPr>
        <p:spPr>
          <a:xfrm>
            <a:off x="1371599" y="2057400"/>
            <a:ext cx="7201593" cy="5486400"/>
          </a:xfrm>
        </p:spPr>
        <p:txBody>
          <a:bodyPr/>
          <a:lstStyle/>
          <a:p>
            <a:r>
              <a:rPr lang="en-US" dirty="0"/>
              <a:t>Structured linear algebra: </a:t>
            </a:r>
          </a:p>
          <a:p>
            <a:pPr lvl="1"/>
            <a:r>
              <a:rPr lang="en-US" dirty="0"/>
              <a:t>Eigenvalues, sparsity, rank, positive definiteness </a:t>
            </a:r>
          </a:p>
          <a:p>
            <a:r>
              <a:rPr lang="en-US" dirty="0"/>
              <a:t>Loss function terms: </a:t>
            </a:r>
          </a:p>
          <a:p>
            <a:pPr lvl="1"/>
            <a:r>
              <a:rPr lang="en-US" dirty="0"/>
              <a:t>Regularizations </a:t>
            </a:r>
          </a:p>
          <a:p>
            <a:pPr lvl="1"/>
            <a:r>
              <a:rPr lang="en-US" dirty="0"/>
              <a:t>Penalty methods</a:t>
            </a:r>
          </a:p>
          <a:p>
            <a:pPr lvl="1"/>
            <a:r>
              <a:rPr lang="en-US" dirty="0"/>
              <a:t>Physics-informed neural networks</a:t>
            </a:r>
          </a:p>
          <a:p>
            <a:r>
              <a:rPr lang="en-US" dirty="0"/>
              <a:t>Neural models for dynamical systems: </a:t>
            </a:r>
          </a:p>
          <a:p>
            <a:pPr lvl="1"/>
            <a:r>
              <a:rPr lang="en-US" dirty="0"/>
              <a:t>Neural state space models</a:t>
            </a:r>
          </a:p>
          <a:p>
            <a:pPr lvl="1"/>
            <a:r>
              <a:rPr lang="en-US" dirty="0"/>
              <a:t>Energy-based models</a:t>
            </a:r>
          </a:p>
          <a:p>
            <a:r>
              <a:rPr lang="en-US" dirty="0"/>
              <a:t>Constrained optimal control</a:t>
            </a:r>
          </a:p>
          <a:p>
            <a:pPr lvl="1"/>
            <a:r>
              <a:rPr lang="en-US" dirty="0"/>
              <a:t>Differentiable predictive control </a:t>
            </a:r>
          </a:p>
        </p:txBody>
      </p:sp>
      <p:sp>
        <p:nvSpPr>
          <p:cNvPr id="19" name="Content Placeholder 2">
            <a:extLst>
              <a:ext uri="{FF2B5EF4-FFF2-40B4-BE49-F238E27FC236}">
                <a16:creationId xmlns:a16="http://schemas.microsoft.com/office/drawing/2014/main" id="{AE5AA082-BA78-DC4B-B0D6-B5C472B5BA3F}"/>
              </a:ext>
            </a:extLst>
          </p:cNvPr>
          <p:cNvSpPr txBox="1">
            <a:spLocks/>
          </p:cNvSpPr>
          <p:nvPr/>
        </p:nvSpPr>
        <p:spPr>
          <a:xfrm>
            <a:off x="1269145" y="1594486"/>
            <a:ext cx="12961206" cy="6177914"/>
          </a:xfrm>
          <a:prstGeom prst="rect">
            <a:avLst/>
          </a:prstGeom>
        </p:spPr>
        <p:txBody>
          <a:bodyPr vert="horz" lIns="109728" tIns="54864" rIns="109728" bIns="54864" rtlCol="0">
            <a:normAutofit/>
          </a:bodyPr>
          <a:lst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880" dirty="0"/>
          </a:p>
        </p:txBody>
      </p:sp>
      <p:pic>
        <p:nvPicPr>
          <p:cNvPr id="6" name="Picture 5" descr="Chart, scatter chart&#10;&#10;Description automatically generated">
            <a:extLst>
              <a:ext uri="{FF2B5EF4-FFF2-40B4-BE49-F238E27FC236}">
                <a16:creationId xmlns:a16="http://schemas.microsoft.com/office/drawing/2014/main" id="{00565462-845D-49DA-B1AA-4FED5B72A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600" y="2736874"/>
            <a:ext cx="3196550" cy="2397413"/>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C9E675C-D152-461D-A350-BE12B9D04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5952" y="2949610"/>
            <a:ext cx="2827962" cy="2120971"/>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3B462FB-5545-44F9-8C24-6C360979E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316" y="1866540"/>
            <a:ext cx="4594870" cy="1032829"/>
          </a:xfrm>
          <a:prstGeom prst="rect">
            <a:avLst/>
          </a:prstGeom>
        </p:spPr>
      </p:pic>
      <p:grpSp>
        <p:nvGrpSpPr>
          <p:cNvPr id="9" name="Group 8">
            <a:extLst>
              <a:ext uri="{FF2B5EF4-FFF2-40B4-BE49-F238E27FC236}">
                <a16:creationId xmlns:a16="http://schemas.microsoft.com/office/drawing/2014/main" id="{AACF5CC7-3E76-4665-9BC6-A3C64CE2DFC7}"/>
              </a:ext>
            </a:extLst>
          </p:cNvPr>
          <p:cNvGrpSpPr/>
          <p:nvPr/>
        </p:nvGrpSpPr>
        <p:grpSpPr>
          <a:xfrm>
            <a:off x="8659180" y="6202533"/>
            <a:ext cx="5242303" cy="1294720"/>
            <a:chOff x="6096001" y="4730648"/>
            <a:chExt cx="5084892" cy="1273158"/>
          </a:xfrm>
        </p:grpSpPr>
        <p:pic>
          <p:nvPicPr>
            <p:cNvPr id="10" name="Picture 9">
              <a:extLst>
                <a:ext uri="{FF2B5EF4-FFF2-40B4-BE49-F238E27FC236}">
                  <a16:creationId xmlns:a16="http://schemas.microsoft.com/office/drawing/2014/main" id="{9D9DB4F6-AA66-4C4A-BD6E-4B58A31CC18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776905" y="4730648"/>
              <a:ext cx="377816" cy="395977"/>
            </a:xfrm>
            <a:prstGeom prst="rect">
              <a:avLst/>
            </a:prstGeom>
          </p:spPr>
        </p:pic>
        <p:pic>
          <p:nvPicPr>
            <p:cNvPr id="11" name="Picture 10">
              <a:extLst>
                <a:ext uri="{FF2B5EF4-FFF2-40B4-BE49-F238E27FC236}">
                  <a16:creationId xmlns:a16="http://schemas.microsoft.com/office/drawing/2014/main" id="{66A8C9A4-F57C-4054-ABC6-9A0E53B78E8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795843"/>
              <a:ext cx="4746033" cy="1207963"/>
            </a:xfrm>
            <a:prstGeom prst="rect">
              <a:avLst/>
            </a:prstGeom>
          </p:spPr>
        </p:pic>
        <p:pic>
          <p:nvPicPr>
            <p:cNvPr id="12" name="Picture 11">
              <a:extLst>
                <a:ext uri="{FF2B5EF4-FFF2-40B4-BE49-F238E27FC236}">
                  <a16:creationId xmlns:a16="http://schemas.microsoft.com/office/drawing/2014/main" id="{F0BA0E40-218B-481C-8A61-11A46D76E0BD}"/>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826748" y="5532698"/>
              <a:ext cx="354145" cy="323846"/>
            </a:xfrm>
            <a:prstGeom prst="rect">
              <a:avLst/>
            </a:prstGeom>
          </p:spPr>
        </p:pic>
      </p:grpSp>
      <p:pic>
        <p:nvPicPr>
          <p:cNvPr id="13" name="Picture 12" descr="Text, letter&#10;&#10;Description automatically generated">
            <a:extLst>
              <a:ext uri="{FF2B5EF4-FFF2-40B4-BE49-F238E27FC236}">
                <a16:creationId xmlns:a16="http://schemas.microsoft.com/office/drawing/2014/main" id="{3A6AFAE7-3441-4065-B151-CDDF24B06420}"/>
              </a:ext>
            </a:extLst>
          </p:cNvPr>
          <p:cNvPicPr>
            <a:picLocks noChangeAspect="1"/>
          </p:cNvPicPr>
          <p:nvPr/>
        </p:nvPicPr>
        <p:blipFill>
          <a:blip r:embed="rId9"/>
          <a:stretch>
            <a:fillRect/>
          </a:stretch>
        </p:blipFill>
        <p:spPr>
          <a:xfrm>
            <a:off x="9269584" y="5211456"/>
            <a:ext cx="3885713" cy="999936"/>
          </a:xfrm>
          <a:prstGeom prst="rect">
            <a:avLst/>
          </a:prstGeom>
        </p:spPr>
      </p:pic>
    </p:spTree>
    <p:extLst>
      <p:ext uri="{BB962C8B-B14F-4D97-AF65-F5344CB8AC3E}">
        <p14:creationId xmlns:p14="http://schemas.microsoft.com/office/powerpoint/2010/main" val="19889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31CDF5A-34AC-4E79-8A8F-AB0D9EB34A61}"/>
              </a:ext>
            </a:extLst>
          </p:cNvPr>
          <p:cNvSpPr/>
          <p:nvPr/>
        </p:nvSpPr>
        <p:spPr>
          <a:xfrm>
            <a:off x="900953" y="1581913"/>
            <a:ext cx="7046259" cy="6647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a:xfrm>
            <a:off x="13994296" y="7715250"/>
            <a:ext cx="453223" cy="457200"/>
          </a:xfrm>
        </p:spPr>
        <p:txBody>
          <a:bodyPr/>
          <a:lstStyle/>
          <a:p>
            <a:fld id="{FE7A4BB3-E848-5A44-82DF-322201952CD8}" type="slidenum">
              <a:rPr lang="en-US" smtClean="0"/>
              <a:pPr/>
              <a:t>14</a:t>
            </a:fld>
            <a:endParaRPr lang="en-US"/>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200399" y="270933"/>
            <a:ext cx="11020507" cy="887475"/>
          </a:xfrm>
        </p:spPr>
        <p:txBody>
          <a:bodyPr/>
          <a:lstStyle/>
          <a:p>
            <a:r>
              <a:rPr lang="en-US" sz="3200" dirty="0"/>
              <a:t>Differentiable Predictive Control (DPC)</a:t>
            </a:r>
          </a:p>
        </p:txBody>
      </p:sp>
      <p:pic>
        <p:nvPicPr>
          <p:cNvPr id="9" name="Picture 8">
            <a:extLst>
              <a:ext uri="{FF2B5EF4-FFF2-40B4-BE49-F238E27FC236}">
                <a16:creationId xmlns:a16="http://schemas.microsoft.com/office/drawing/2014/main" id="{14FCD369-2C9D-4E80-8BBC-0A0D72D09EE9}"/>
              </a:ext>
            </a:extLst>
          </p:cNvPr>
          <p:cNvPicPr>
            <a:picLocks noChangeAspect="1"/>
          </p:cNvPicPr>
          <p:nvPr/>
        </p:nvPicPr>
        <p:blipFill rotWithShape="1">
          <a:blip r:embed="rId3">
            <a:extLst>
              <a:ext uri="{28A0092B-C50C-407E-A947-70E740481C1C}">
                <a14:useLocalDpi xmlns:a14="http://schemas.microsoft.com/office/drawing/2010/main"/>
              </a:ext>
            </a:extLst>
          </a:blip>
          <a:srcRect b="43259"/>
          <a:stretch/>
        </p:blipFill>
        <p:spPr>
          <a:xfrm>
            <a:off x="1628693" y="3531341"/>
            <a:ext cx="5686507" cy="2910242"/>
          </a:xfrm>
          <a:prstGeom prst="rect">
            <a:avLst/>
          </a:prstGeom>
        </p:spPr>
      </p:pic>
      <p:cxnSp>
        <p:nvCxnSpPr>
          <p:cNvPr id="11" name="Straight Arrow Connector 10">
            <a:extLst>
              <a:ext uri="{FF2B5EF4-FFF2-40B4-BE49-F238E27FC236}">
                <a16:creationId xmlns:a16="http://schemas.microsoft.com/office/drawing/2014/main" id="{46F28F6A-9209-4D5B-AB5E-FCA029EE78B3}"/>
              </a:ext>
            </a:extLst>
          </p:cNvPr>
          <p:cNvCxnSpPr>
            <a:cxnSpLocks/>
          </p:cNvCxnSpPr>
          <p:nvPr/>
        </p:nvCxnSpPr>
        <p:spPr>
          <a:xfrm flipV="1">
            <a:off x="1679640" y="5401683"/>
            <a:ext cx="1720" cy="153492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E03A19-AC70-45B5-8A5C-05E86F21584C}"/>
              </a:ext>
            </a:extLst>
          </p:cNvPr>
          <p:cNvCxnSpPr>
            <a:cxnSpLocks/>
          </p:cNvCxnSpPr>
          <p:nvPr/>
        </p:nvCxnSpPr>
        <p:spPr>
          <a:xfrm>
            <a:off x="1681360" y="5926115"/>
            <a:ext cx="1855216"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73156E5-C45F-4D47-9558-DE7C7907B005}"/>
              </a:ext>
            </a:extLst>
          </p:cNvPr>
          <p:cNvSpPr/>
          <p:nvPr/>
        </p:nvSpPr>
        <p:spPr>
          <a:xfrm>
            <a:off x="1276014" y="6936603"/>
            <a:ext cx="2501148"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 of perturbed system measurements</a:t>
            </a:r>
          </a:p>
        </p:txBody>
      </p:sp>
      <p:pic>
        <p:nvPicPr>
          <p:cNvPr id="24" name="Picture 23">
            <a:extLst>
              <a:ext uri="{FF2B5EF4-FFF2-40B4-BE49-F238E27FC236}">
                <a16:creationId xmlns:a16="http://schemas.microsoft.com/office/drawing/2014/main" id="{FFE78384-B9F2-41F5-8506-AA74683AE8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04295" y="1916368"/>
            <a:ext cx="6243224" cy="5020236"/>
          </a:xfrm>
          <a:prstGeom prst="rect">
            <a:avLst/>
          </a:prstGeom>
        </p:spPr>
      </p:pic>
      <p:cxnSp>
        <p:nvCxnSpPr>
          <p:cNvPr id="25" name="Straight Arrow Connector 24">
            <a:extLst>
              <a:ext uri="{FF2B5EF4-FFF2-40B4-BE49-F238E27FC236}">
                <a16:creationId xmlns:a16="http://schemas.microsoft.com/office/drawing/2014/main" id="{65FFCB34-6C1C-41E9-B4E9-BA2ED8B9B23D}"/>
              </a:ext>
            </a:extLst>
          </p:cNvPr>
          <p:cNvCxnSpPr>
            <a:cxnSpLocks/>
          </p:cNvCxnSpPr>
          <p:nvPr/>
        </p:nvCxnSpPr>
        <p:spPr>
          <a:xfrm flipV="1">
            <a:off x="8770847" y="4837580"/>
            <a:ext cx="0" cy="209902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E8A95D5-BEED-4AAF-B8EA-65B65D2B1445}"/>
              </a:ext>
            </a:extLst>
          </p:cNvPr>
          <p:cNvCxnSpPr>
            <a:cxnSpLocks/>
          </p:cNvCxnSpPr>
          <p:nvPr/>
        </p:nvCxnSpPr>
        <p:spPr>
          <a:xfrm>
            <a:off x="8770847" y="6590173"/>
            <a:ext cx="2045070" cy="0"/>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14E6A38-B31C-4C5E-88F7-FFCB09808452}"/>
              </a:ext>
            </a:extLst>
          </p:cNvPr>
          <p:cNvSpPr/>
          <p:nvPr/>
        </p:nvSpPr>
        <p:spPr>
          <a:xfrm>
            <a:off x="8392646" y="6936604"/>
            <a:ext cx="2801471" cy="1048847"/>
          </a:xfrm>
          <a:prstGeom prst="rect">
            <a:avLst/>
          </a:prstGeom>
          <a:noFill/>
          <a:ln w="57150">
            <a:solidFill>
              <a:srgbClr val="6162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Synthetic random dataset of references and system states</a:t>
            </a:r>
          </a:p>
        </p:txBody>
      </p:sp>
      <p:sp>
        <p:nvSpPr>
          <p:cNvPr id="39" name="TextBox 38">
            <a:extLst>
              <a:ext uri="{FF2B5EF4-FFF2-40B4-BE49-F238E27FC236}">
                <a16:creationId xmlns:a16="http://schemas.microsoft.com/office/drawing/2014/main" id="{022DBF87-B0DB-488F-9143-E30D78532F79}"/>
              </a:ext>
            </a:extLst>
          </p:cNvPr>
          <p:cNvSpPr txBox="1"/>
          <p:nvPr/>
        </p:nvSpPr>
        <p:spPr>
          <a:xfrm>
            <a:off x="1354176" y="1767778"/>
            <a:ext cx="5853448" cy="424732"/>
          </a:xfrm>
          <a:prstGeom prst="rect">
            <a:avLst/>
          </a:prstGeom>
          <a:noFill/>
        </p:spPr>
        <p:txBody>
          <a:bodyPr wrap="square" rtlCol="0">
            <a:spAutoFit/>
          </a:bodyPr>
          <a:lstStyle/>
          <a:p>
            <a:r>
              <a:rPr lang="en-US" b="1">
                <a:solidFill>
                  <a:srgbClr val="000000"/>
                </a:solidFill>
              </a:rPr>
              <a:t>Stage I: System Identification</a:t>
            </a:r>
          </a:p>
        </p:txBody>
      </p:sp>
      <p:sp>
        <p:nvSpPr>
          <p:cNvPr id="45" name="Rectangle 44">
            <a:extLst>
              <a:ext uri="{FF2B5EF4-FFF2-40B4-BE49-F238E27FC236}">
                <a16:creationId xmlns:a16="http://schemas.microsoft.com/office/drawing/2014/main" id="{C479C52A-460E-4DD4-822C-25EF67CB5A4E}"/>
              </a:ext>
            </a:extLst>
          </p:cNvPr>
          <p:cNvSpPr/>
          <p:nvPr/>
        </p:nvSpPr>
        <p:spPr>
          <a:xfrm>
            <a:off x="12580281" y="4186683"/>
            <a:ext cx="1936370" cy="2272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8A224FD-6F3D-455A-8A97-BF3FCA83A168}"/>
              </a:ext>
            </a:extLst>
          </p:cNvPr>
          <p:cNvSpPr/>
          <p:nvPr/>
        </p:nvSpPr>
        <p:spPr>
          <a:xfrm>
            <a:off x="12344400" y="4837580"/>
            <a:ext cx="471763" cy="820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8CCE5B0-A721-41D8-BBDD-BEF2080F2F15}"/>
              </a:ext>
            </a:extLst>
          </p:cNvPr>
          <p:cNvSpPr txBox="1"/>
          <p:nvPr/>
        </p:nvSpPr>
        <p:spPr>
          <a:xfrm>
            <a:off x="7934214" y="1736120"/>
            <a:ext cx="5853448" cy="424732"/>
          </a:xfrm>
          <a:prstGeom prst="rect">
            <a:avLst/>
          </a:prstGeom>
          <a:noFill/>
        </p:spPr>
        <p:txBody>
          <a:bodyPr wrap="square" rtlCol="0">
            <a:spAutoFit/>
          </a:bodyPr>
          <a:lstStyle/>
          <a:p>
            <a:r>
              <a:rPr lang="en-US" b="1" dirty="0">
                <a:solidFill>
                  <a:srgbClr val="000000"/>
                </a:solidFill>
              </a:rPr>
              <a:t>Stage II: Policy Optimization</a:t>
            </a:r>
          </a:p>
        </p:txBody>
      </p:sp>
      <p:sp>
        <p:nvSpPr>
          <p:cNvPr id="48" name="Rectangle 47">
            <a:extLst>
              <a:ext uri="{FF2B5EF4-FFF2-40B4-BE49-F238E27FC236}">
                <a16:creationId xmlns:a16="http://schemas.microsoft.com/office/drawing/2014/main" id="{5970BC24-3C87-4CE9-B1A2-152498989AD1}"/>
              </a:ext>
            </a:extLst>
          </p:cNvPr>
          <p:cNvSpPr/>
          <p:nvPr/>
        </p:nvSpPr>
        <p:spPr>
          <a:xfrm>
            <a:off x="9910481" y="2156912"/>
            <a:ext cx="2810437" cy="1362854"/>
          </a:xfrm>
          <a:prstGeom prst="rect">
            <a:avLst/>
          </a:prstGeom>
          <a:solidFill>
            <a:srgbClr val="9A92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C9F054A1-8E50-48B0-8D19-808C1677C53A}"/>
              </a:ext>
            </a:extLst>
          </p:cNvPr>
          <p:cNvSpPr txBox="1"/>
          <p:nvPr/>
        </p:nvSpPr>
        <p:spPr>
          <a:xfrm>
            <a:off x="10097489" y="2135846"/>
            <a:ext cx="1746529" cy="523220"/>
          </a:xfrm>
          <a:prstGeom prst="rect">
            <a:avLst/>
          </a:prstGeom>
          <a:noFill/>
        </p:spPr>
        <p:txBody>
          <a:bodyPr wrap="square" rtlCol="0">
            <a:spAutoFit/>
          </a:bodyPr>
          <a:lstStyle/>
          <a:p>
            <a:r>
              <a:rPr lang="en-US" sz="1400"/>
              <a:t>Fixed SSM Parameters</a:t>
            </a:r>
          </a:p>
        </p:txBody>
      </p:sp>
      <p:sp>
        <p:nvSpPr>
          <p:cNvPr id="71" name="TextBox 70">
            <a:extLst>
              <a:ext uri="{FF2B5EF4-FFF2-40B4-BE49-F238E27FC236}">
                <a16:creationId xmlns:a16="http://schemas.microsoft.com/office/drawing/2014/main" id="{7DBD5767-32BC-4480-80C9-72FDB19D3DE2}"/>
              </a:ext>
            </a:extLst>
          </p:cNvPr>
          <p:cNvSpPr txBox="1"/>
          <p:nvPr/>
        </p:nvSpPr>
        <p:spPr>
          <a:xfrm>
            <a:off x="3973867" y="2391657"/>
            <a:ext cx="1765186" cy="757130"/>
          </a:xfrm>
          <a:prstGeom prst="rect">
            <a:avLst/>
          </a:prstGeom>
          <a:noFill/>
          <a:ln w="57150">
            <a:solidFill>
              <a:srgbClr val="616265"/>
            </a:solidFill>
          </a:ln>
        </p:spPr>
        <p:txBody>
          <a:bodyPr wrap="square" rtlCol="0">
            <a:spAutoFit/>
          </a:bodyPr>
          <a:lstStyle/>
          <a:p>
            <a:pPr algn="ctr"/>
            <a:r>
              <a:rPr lang="en-US"/>
              <a:t>System ID</a:t>
            </a:r>
          </a:p>
          <a:p>
            <a:pPr algn="ctr"/>
            <a:r>
              <a:rPr lang="en-US"/>
              <a:t>Loss</a:t>
            </a:r>
          </a:p>
        </p:txBody>
      </p:sp>
      <p:sp>
        <p:nvSpPr>
          <p:cNvPr id="76" name="TextBox 75">
            <a:extLst>
              <a:ext uri="{FF2B5EF4-FFF2-40B4-BE49-F238E27FC236}">
                <a16:creationId xmlns:a16="http://schemas.microsoft.com/office/drawing/2014/main" id="{B205080E-14B0-402D-90C3-A52A3C975B73}"/>
              </a:ext>
            </a:extLst>
          </p:cNvPr>
          <p:cNvSpPr txBox="1"/>
          <p:nvPr/>
        </p:nvSpPr>
        <p:spPr>
          <a:xfrm>
            <a:off x="12777545" y="4568321"/>
            <a:ext cx="1765186" cy="1089529"/>
          </a:xfrm>
          <a:prstGeom prst="rect">
            <a:avLst/>
          </a:prstGeom>
          <a:noFill/>
          <a:ln w="57150">
            <a:solidFill>
              <a:srgbClr val="616265"/>
            </a:solidFill>
          </a:ln>
        </p:spPr>
        <p:txBody>
          <a:bodyPr wrap="square" rtlCol="0">
            <a:spAutoFit/>
          </a:bodyPr>
          <a:lstStyle/>
          <a:p>
            <a:pPr algn="ctr"/>
            <a:r>
              <a:rPr lang="en-US"/>
              <a:t>Reference</a:t>
            </a:r>
          </a:p>
          <a:p>
            <a:pPr algn="ctr"/>
            <a:r>
              <a:rPr lang="en-US"/>
              <a:t>Tracking</a:t>
            </a:r>
          </a:p>
          <a:p>
            <a:pPr algn="ctr"/>
            <a:r>
              <a:rPr lang="en-US"/>
              <a:t>Loss</a:t>
            </a:r>
          </a:p>
        </p:txBody>
      </p:sp>
      <p:cxnSp>
        <p:nvCxnSpPr>
          <p:cNvPr id="81" name="Straight Arrow Connector 80">
            <a:extLst>
              <a:ext uri="{FF2B5EF4-FFF2-40B4-BE49-F238E27FC236}">
                <a16:creationId xmlns:a16="http://schemas.microsoft.com/office/drawing/2014/main" id="{A4BB3E9C-11B1-4CAC-AC2D-DD1ED6A27D41}"/>
              </a:ext>
            </a:extLst>
          </p:cNvPr>
          <p:cNvCxnSpPr>
            <a:cxnSpLocks/>
          </p:cNvCxnSpPr>
          <p:nvPr/>
        </p:nvCxnSpPr>
        <p:spPr>
          <a:xfrm flipH="1">
            <a:off x="13877366" y="3795077"/>
            <a:ext cx="1" cy="773244"/>
          </a:xfrm>
          <a:prstGeom prst="straightConnector1">
            <a:avLst/>
          </a:prstGeom>
          <a:ln w="57150">
            <a:solidFill>
              <a:srgbClr val="616265"/>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2D09EB32-3440-420A-B923-393DD98CE80D}"/>
              </a:ext>
            </a:extLst>
          </p:cNvPr>
          <p:cNvCxnSpPr>
            <a:cxnSpLocks/>
          </p:cNvCxnSpPr>
          <p:nvPr/>
        </p:nvCxnSpPr>
        <p:spPr>
          <a:xfrm flipV="1">
            <a:off x="12816163" y="5716111"/>
            <a:ext cx="1058173" cy="874065"/>
          </a:xfrm>
          <a:prstGeom prst="bentConnector3">
            <a:avLst>
              <a:gd name="adj1" fmla="val 9956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6C7CB34-36A7-4B03-854D-3A6F036A84F2}"/>
              </a:ext>
            </a:extLst>
          </p:cNvPr>
          <p:cNvCxnSpPr>
            <a:cxnSpLocks/>
            <a:endCxn id="71" idx="1"/>
          </p:cNvCxnSpPr>
          <p:nvPr/>
        </p:nvCxnSpPr>
        <p:spPr>
          <a:xfrm flipV="1">
            <a:off x="1679640" y="2770222"/>
            <a:ext cx="2294227" cy="903910"/>
          </a:xfrm>
          <a:prstGeom prst="bentConnector3">
            <a:avLst>
              <a:gd name="adj1" fmla="val -99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703FB97-95D9-416A-9B9F-193C1F1C2989}"/>
              </a:ext>
            </a:extLst>
          </p:cNvPr>
          <p:cNvCxnSpPr>
            <a:cxnSpLocks/>
            <a:endCxn id="71" idx="3"/>
          </p:cNvCxnSpPr>
          <p:nvPr/>
        </p:nvCxnSpPr>
        <p:spPr>
          <a:xfrm rot="10800000">
            <a:off x="5739053" y="2770222"/>
            <a:ext cx="1423650" cy="874066"/>
          </a:xfrm>
          <a:prstGeom prst="bentConnector3">
            <a:avLst>
              <a:gd name="adj1" fmla="val -195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46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4BAF8-01A8-4565-829F-4614A9B7AB4E}"/>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FBC06C46-96C7-4F80-B7F4-15A850D64EB5}"/>
              </a:ext>
            </a:extLst>
          </p:cNvPr>
          <p:cNvSpPr>
            <a:spLocks noGrp="1"/>
          </p:cNvSpPr>
          <p:nvPr>
            <p:ph type="title"/>
          </p:nvPr>
        </p:nvSpPr>
        <p:spPr>
          <a:xfrm>
            <a:off x="3200400" y="270933"/>
            <a:ext cx="11430000" cy="1070187"/>
          </a:xfrm>
        </p:spPr>
        <p:txBody>
          <a:bodyPr/>
          <a:lstStyle/>
          <a:p>
            <a:r>
              <a:rPr lang="en-US" sz="3200" dirty="0"/>
              <a:t>Constrained Neural State Space Models</a:t>
            </a:r>
          </a:p>
        </p:txBody>
      </p:sp>
      <p:sp>
        <p:nvSpPr>
          <p:cNvPr id="4" name="Content Placeholder 3">
            <a:extLst>
              <a:ext uri="{FF2B5EF4-FFF2-40B4-BE49-F238E27FC236}">
                <a16:creationId xmlns:a16="http://schemas.microsoft.com/office/drawing/2014/main" id="{2A51870E-2714-4726-943A-F1A1A6601824}"/>
              </a:ext>
            </a:extLst>
          </p:cNvPr>
          <p:cNvSpPr>
            <a:spLocks noGrp="1"/>
          </p:cNvSpPr>
          <p:nvPr>
            <p:ph sz="quarter" idx="20"/>
          </p:nvPr>
        </p:nvSpPr>
        <p:spPr>
          <a:xfrm>
            <a:off x="1371600" y="2168236"/>
            <a:ext cx="6991350" cy="5486401"/>
          </a:xfrm>
        </p:spPr>
        <p:txBody>
          <a:bodyPr/>
          <a:lstStyle/>
          <a:p>
            <a:pPr marL="0" indent="0">
              <a:buNone/>
            </a:pPr>
            <a:r>
              <a:rPr lang="en-US" sz="2400" dirty="0"/>
              <a:t>Machine learning models that respect physical laws and constraints</a:t>
            </a:r>
          </a:p>
          <a:p>
            <a:r>
              <a:rPr lang="en-US" sz="2400" dirty="0"/>
              <a:t>Structured architectures </a:t>
            </a:r>
          </a:p>
          <a:p>
            <a:r>
              <a:rPr lang="en-US" sz="2400" dirty="0"/>
              <a:t>Physics-informed loss functions   </a:t>
            </a:r>
          </a:p>
          <a:p>
            <a:r>
              <a:rPr lang="en-US" sz="2400" dirty="0"/>
              <a:t>Constraints enforcing penalties </a:t>
            </a:r>
          </a:p>
          <a:p>
            <a:r>
              <a:rPr lang="en-US" sz="2400" dirty="0"/>
              <a:t>Learnable activation functions</a:t>
            </a:r>
          </a:p>
          <a:p>
            <a:r>
              <a:rPr lang="en-US" sz="2400" dirty="0"/>
              <a:t>Structured linear maps</a:t>
            </a:r>
          </a:p>
          <a:p>
            <a:endParaRPr lang="en-US" sz="2400" dirty="0"/>
          </a:p>
        </p:txBody>
      </p:sp>
      <p:pic>
        <p:nvPicPr>
          <p:cNvPr id="5" name="Picture 4">
            <a:extLst>
              <a:ext uri="{FF2B5EF4-FFF2-40B4-BE49-F238E27FC236}">
                <a16:creationId xmlns:a16="http://schemas.microsoft.com/office/drawing/2014/main" id="{208B6231-D0A4-498F-A6F1-368DD28FA2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62950" y="2069490"/>
            <a:ext cx="5686507" cy="5129007"/>
          </a:xfrm>
          <a:prstGeom prst="rect">
            <a:avLst/>
          </a:prstGeom>
        </p:spPr>
      </p:pic>
      <p:sp>
        <p:nvSpPr>
          <p:cNvPr id="6" name="Rectangle 5">
            <a:extLst>
              <a:ext uri="{FF2B5EF4-FFF2-40B4-BE49-F238E27FC236}">
                <a16:creationId xmlns:a16="http://schemas.microsoft.com/office/drawing/2014/main" id="{CDC95BF2-CF49-8942-BF38-9B146AAA6AE3}"/>
              </a:ext>
            </a:extLst>
          </p:cNvPr>
          <p:cNvSpPr/>
          <p:nvPr/>
        </p:nvSpPr>
        <p:spPr>
          <a:xfrm>
            <a:off x="714895" y="7579798"/>
            <a:ext cx="13510951" cy="584775"/>
          </a:xfrm>
          <a:prstGeom prst="rect">
            <a:avLst/>
          </a:prstGeom>
        </p:spPr>
        <p:txBody>
          <a:bodyPr wrap="square">
            <a:spAutoFit/>
          </a:bodyPr>
          <a:lstStyle/>
          <a:p>
            <a:pPr lvl="1" algn="r"/>
            <a:r>
              <a:rPr lang="en-US" sz="1600" dirty="0"/>
              <a:t>Elliott Skomski, et al., Constrained Block Nonlinear Neural Dynamical Models, American Control Conference (ACC) 2021.</a:t>
            </a:r>
          </a:p>
          <a:p>
            <a:pPr lvl="1" algn="r"/>
            <a:r>
              <a:rPr lang="en-US" sz="1600" dirty="0"/>
              <a:t>A. R. Tuor, J. Drgona, D. L. Vrabie, </a:t>
            </a:r>
            <a:r>
              <a:rPr lang="en-US" sz="1600" dirty="0">
                <a:hlinkClick r:id="rId3">
                  <a:extLst>
                    <a:ext uri="{A12FA001-AC4F-418D-AE19-62706E023703}">
                      <ahyp:hlinkClr xmlns:ahyp="http://schemas.microsoft.com/office/drawing/2018/hyperlinkcolor" val="tx"/>
                    </a:ext>
                  </a:extLst>
                </a:hlinkClick>
              </a:rPr>
              <a:t>Constrained Neural Ordinary Differential Equations with Stability Guarantees</a:t>
            </a:r>
            <a:r>
              <a:rPr lang="en-US" sz="1600" dirty="0"/>
              <a:t>, ICML workshop 2020.</a:t>
            </a:r>
          </a:p>
        </p:txBody>
      </p:sp>
    </p:spTree>
    <p:extLst>
      <p:ext uri="{BB962C8B-B14F-4D97-AF65-F5344CB8AC3E}">
        <p14:creationId xmlns:p14="http://schemas.microsoft.com/office/powerpoint/2010/main" val="4200633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81BBA5-AA01-4EA9-BF8C-A1701FC12262}"/>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F94D65C9-9972-4A0F-853C-D474632DBA20}"/>
              </a:ext>
            </a:extLst>
          </p:cNvPr>
          <p:cNvSpPr>
            <a:spLocks noGrp="1"/>
          </p:cNvSpPr>
          <p:nvPr>
            <p:ph type="title"/>
          </p:nvPr>
        </p:nvSpPr>
        <p:spPr/>
        <p:txBody>
          <a:bodyPr/>
          <a:lstStyle/>
          <a:p>
            <a:r>
              <a:rPr lang="en-US" dirty="0"/>
              <a:t>Neural Network Block Structure and Components</a:t>
            </a:r>
          </a:p>
        </p:txBody>
      </p:sp>
      <p:pic>
        <p:nvPicPr>
          <p:cNvPr id="5" name="Picture 4">
            <a:extLst>
              <a:ext uri="{FF2B5EF4-FFF2-40B4-BE49-F238E27FC236}">
                <a16:creationId xmlns:a16="http://schemas.microsoft.com/office/drawing/2014/main" id="{B6949FE4-6C46-4D47-90DB-502391803DC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03939" y="1982104"/>
            <a:ext cx="4347302" cy="2226025"/>
          </a:xfrm>
          <a:prstGeom prst="rect">
            <a:avLst/>
          </a:prstGeom>
        </p:spPr>
      </p:pic>
      <p:pic>
        <p:nvPicPr>
          <p:cNvPr id="6" name="Picture 5">
            <a:extLst>
              <a:ext uri="{FF2B5EF4-FFF2-40B4-BE49-F238E27FC236}">
                <a16:creationId xmlns:a16="http://schemas.microsoft.com/office/drawing/2014/main" id="{B424C13E-0233-4061-97D7-7ED0A0AB12CA}"/>
              </a:ext>
            </a:extLst>
          </p:cNvPr>
          <p:cNvPicPr>
            <a:picLocks noChangeAspect="1"/>
          </p:cNvPicPr>
          <p:nvPr/>
        </p:nvPicPr>
        <p:blipFill>
          <a:blip r:embed="rId3"/>
          <a:stretch>
            <a:fillRect/>
          </a:stretch>
        </p:blipFill>
        <p:spPr>
          <a:xfrm>
            <a:off x="1523854" y="4321574"/>
            <a:ext cx="4347299" cy="3644185"/>
          </a:xfrm>
          <a:prstGeom prst="rect">
            <a:avLst/>
          </a:prstGeom>
        </p:spPr>
      </p:pic>
      <p:sp>
        <p:nvSpPr>
          <p:cNvPr id="8" name="Content Placeholder 2">
            <a:extLst>
              <a:ext uri="{FF2B5EF4-FFF2-40B4-BE49-F238E27FC236}">
                <a16:creationId xmlns:a16="http://schemas.microsoft.com/office/drawing/2014/main" id="{E58E9C1A-613D-4697-934A-64A2D0DF81B7}"/>
              </a:ext>
            </a:extLst>
          </p:cNvPr>
          <p:cNvSpPr txBox="1">
            <a:spLocks/>
          </p:cNvSpPr>
          <p:nvPr/>
        </p:nvSpPr>
        <p:spPr>
          <a:xfrm>
            <a:off x="6712798" y="1847635"/>
            <a:ext cx="6153785" cy="5473470"/>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400" dirty="0"/>
              <a:t>Multi-layer perceptron</a:t>
            </a:r>
          </a:p>
          <a:p>
            <a:pPr lvl="1">
              <a:lnSpc>
                <a:spcPct val="100000"/>
              </a:lnSpc>
            </a:pPr>
            <a:r>
              <a:rPr lang="en-US" sz="2100" dirty="0"/>
              <a:t>Function approximator</a:t>
            </a:r>
          </a:p>
          <a:p>
            <a:pPr lvl="1">
              <a:lnSpc>
                <a:spcPct val="100000"/>
              </a:lnSpc>
            </a:pPr>
            <a:r>
              <a:rPr lang="en-US" sz="2100" dirty="0"/>
              <a:t>Composed linear maps and nonlinear activation functions</a:t>
            </a:r>
          </a:p>
          <a:p>
            <a:pPr lvl="1">
              <a:lnSpc>
                <a:spcPct val="100000"/>
              </a:lnSpc>
            </a:pPr>
            <a:r>
              <a:rPr lang="en-US" sz="2100" dirty="0"/>
              <a:t>Model complicated functions</a:t>
            </a:r>
          </a:p>
          <a:p>
            <a:pPr lvl="2"/>
            <a:r>
              <a:rPr lang="en-US" sz="1900" dirty="0"/>
              <a:t>adding depth (more layers)</a:t>
            </a:r>
          </a:p>
          <a:p>
            <a:pPr lvl="2"/>
            <a:r>
              <a:rPr lang="en-US" sz="1900" dirty="0"/>
              <a:t>and/or width (more nodes)</a:t>
            </a:r>
          </a:p>
          <a:p>
            <a:pPr marL="0" indent="0">
              <a:lnSpc>
                <a:spcPct val="100000"/>
              </a:lnSpc>
              <a:spcBef>
                <a:spcPts val="1800"/>
              </a:spcBef>
              <a:buFont typeface="Arial" panose="020B0604020202020204" pitchFamily="34" charset="0"/>
              <a:buNone/>
            </a:pPr>
            <a:r>
              <a:rPr lang="en-US" sz="2400" dirty="0"/>
              <a:t>Residual Neural Network</a:t>
            </a:r>
          </a:p>
          <a:p>
            <a:pPr lvl="1">
              <a:lnSpc>
                <a:spcPct val="100000"/>
              </a:lnSpc>
            </a:pPr>
            <a:r>
              <a:rPr lang="en-US" sz="2100" dirty="0"/>
              <a:t>Adds shortcut connections</a:t>
            </a:r>
          </a:p>
          <a:p>
            <a:pPr lvl="1">
              <a:lnSpc>
                <a:spcPct val="100000"/>
              </a:lnSpc>
            </a:pPr>
            <a:r>
              <a:rPr lang="en-US" sz="2100" dirty="0"/>
              <a:t>Easier to optimize</a:t>
            </a:r>
          </a:p>
          <a:p>
            <a:pPr lvl="1">
              <a:lnSpc>
                <a:spcPct val="100000"/>
              </a:lnSpc>
            </a:pPr>
            <a:r>
              <a:rPr lang="en-US" sz="2100" dirty="0"/>
              <a:t>Mitigates vanishing gradient</a:t>
            </a:r>
          </a:p>
          <a:p>
            <a:pPr marL="0" indent="0">
              <a:lnSpc>
                <a:spcPct val="100000"/>
              </a:lnSpc>
              <a:spcBef>
                <a:spcPts val="1800"/>
              </a:spcBef>
              <a:buFont typeface="Arial" panose="020B0604020202020204" pitchFamily="34" charset="0"/>
              <a:buNone/>
            </a:pPr>
            <a:r>
              <a:rPr lang="en-US" sz="2400" dirty="0"/>
              <a:t>Recurrent Neural Network</a:t>
            </a:r>
          </a:p>
          <a:p>
            <a:pPr lvl="1">
              <a:lnSpc>
                <a:spcPct val="100000"/>
              </a:lnSpc>
            </a:pPr>
            <a:r>
              <a:rPr lang="en-US" sz="1900" dirty="0"/>
              <a:t>Adds recurrences from previous inputs</a:t>
            </a:r>
          </a:p>
          <a:p>
            <a:pPr lvl="1">
              <a:lnSpc>
                <a:spcPct val="100000"/>
              </a:lnSpc>
            </a:pPr>
            <a:r>
              <a:rPr lang="en-US" sz="1900" dirty="0"/>
              <a:t>Sequential modeling</a:t>
            </a:r>
          </a:p>
          <a:p>
            <a:pPr lvl="1">
              <a:lnSpc>
                <a:spcPct val="100000"/>
              </a:lnSpc>
            </a:pPr>
            <a:r>
              <a:rPr lang="en-US" sz="1900" dirty="0"/>
              <a:t>Can model time delay</a:t>
            </a:r>
          </a:p>
          <a:p>
            <a:pPr lvl="2"/>
            <a:endParaRPr lang="en-US" dirty="0"/>
          </a:p>
        </p:txBody>
      </p:sp>
      <p:pic>
        <p:nvPicPr>
          <p:cNvPr id="9" name="Picture 8">
            <a:extLst>
              <a:ext uri="{FF2B5EF4-FFF2-40B4-BE49-F238E27FC236}">
                <a16:creationId xmlns:a16="http://schemas.microsoft.com/office/drawing/2014/main" id="{6F71F19A-0316-4676-80DB-3CE2BD66A1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28798" y="1917137"/>
            <a:ext cx="1450755" cy="1679821"/>
          </a:xfrm>
          <a:prstGeom prst="rect">
            <a:avLst/>
          </a:prstGeom>
        </p:spPr>
      </p:pic>
      <p:pic>
        <p:nvPicPr>
          <p:cNvPr id="10" name="Picture 2">
            <a:extLst>
              <a:ext uri="{FF2B5EF4-FFF2-40B4-BE49-F238E27FC236}">
                <a16:creationId xmlns:a16="http://schemas.microsoft.com/office/drawing/2014/main" id="{F1D4F4D5-3B11-4CCF-ACC2-F41F997B465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655731" y="4632643"/>
            <a:ext cx="1069602" cy="15110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1EB3B7F-9ADA-47C0-8EE2-43D6DAC4BCAB}"/>
              </a:ext>
            </a:extLst>
          </p:cNvPr>
          <p:cNvGrpSpPr/>
          <p:nvPr/>
        </p:nvGrpSpPr>
        <p:grpSpPr>
          <a:xfrm>
            <a:off x="13263931" y="6590710"/>
            <a:ext cx="390525" cy="956031"/>
            <a:chOff x="994345" y="5521434"/>
            <a:chExt cx="390525" cy="956031"/>
          </a:xfrm>
        </p:grpSpPr>
        <p:sp>
          <p:nvSpPr>
            <p:cNvPr id="12" name="Rectangle: Rounded Corners 6">
              <a:extLst>
                <a:ext uri="{FF2B5EF4-FFF2-40B4-BE49-F238E27FC236}">
                  <a16:creationId xmlns:a16="http://schemas.microsoft.com/office/drawing/2014/main" id="{19BB61D4-708F-4C1A-BFEE-D37149D55FE0}"/>
                </a:ext>
              </a:extLst>
            </p:cNvPr>
            <p:cNvSpPr/>
            <p:nvPr/>
          </p:nvSpPr>
          <p:spPr>
            <a:xfrm>
              <a:off x="994345" y="5754796"/>
              <a:ext cx="390525" cy="381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accent1">
                      <a:lumMod val="50000"/>
                    </a:schemeClr>
                  </a:solidFill>
                </a:rPr>
                <a:t>f</a:t>
              </a:r>
              <a:endParaRPr lang="en-US" dirty="0"/>
            </a:p>
          </p:txBody>
        </p:sp>
        <p:cxnSp>
          <p:nvCxnSpPr>
            <p:cNvPr id="13" name="Straight Arrow Connector 12">
              <a:extLst>
                <a:ext uri="{FF2B5EF4-FFF2-40B4-BE49-F238E27FC236}">
                  <a16:creationId xmlns:a16="http://schemas.microsoft.com/office/drawing/2014/main" id="{35DBE096-5271-432E-A47F-B88023321CAF}"/>
                </a:ext>
              </a:extLst>
            </p:cNvPr>
            <p:cNvCxnSpPr>
              <a:cxnSpLocks/>
            </p:cNvCxnSpPr>
            <p:nvPr/>
          </p:nvCxnSpPr>
          <p:spPr>
            <a:xfrm>
              <a:off x="1189607" y="6135796"/>
              <a:ext cx="0" cy="3416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C8F64AB-E6DD-4A25-8AB0-B5D161985DBC}"/>
                </a:ext>
              </a:extLst>
            </p:cNvPr>
            <p:cNvCxnSpPr>
              <a:cxnSpLocks/>
              <a:endCxn id="12" idx="0"/>
            </p:cNvCxnSpPr>
            <p:nvPr/>
          </p:nvCxnSpPr>
          <p:spPr>
            <a:xfrm>
              <a:off x="1189607" y="5521434"/>
              <a:ext cx="1" cy="233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7">
              <a:extLst>
                <a:ext uri="{FF2B5EF4-FFF2-40B4-BE49-F238E27FC236}">
                  <a16:creationId xmlns:a16="http://schemas.microsoft.com/office/drawing/2014/main" id="{4FB7AB09-6240-4B8E-8968-7CB21D8E2B76}"/>
                </a:ext>
              </a:extLst>
            </p:cNvPr>
            <p:cNvCxnSpPr>
              <a:cxnSpLocks/>
              <a:stCxn id="12" idx="2"/>
              <a:endCxn id="12" idx="1"/>
            </p:cNvCxnSpPr>
            <p:nvPr/>
          </p:nvCxnSpPr>
          <p:spPr>
            <a:xfrm rot="5400000" flipH="1">
              <a:off x="996727" y="5942915"/>
              <a:ext cx="190500" cy="195263"/>
            </a:xfrm>
            <a:prstGeom prst="curvedConnector4">
              <a:avLst>
                <a:gd name="adj1" fmla="val -120000"/>
                <a:gd name="adj2" fmla="val 21707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643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8892-9D67-4D01-954A-0891EDA8DD03}"/>
              </a:ext>
            </a:extLst>
          </p:cNvPr>
          <p:cNvSpPr>
            <a:spLocks noGrp="1"/>
          </p:cNvSpPr>
          <p:nvPr>
            <p:ph type="sldNum" sz="quarter" idx="12"/>
          </p:nvPr>
        </p:nvSpPr>
        <p:spPr/>
        <p:txBody>
          <a:bodyPr/>
          <a:lstStyle/>
          <a:p>
            <a:fld id="{FE7A4BB3-E848-5A44-82DF-322201952CD8}" type="slidenum">
              <a:rPr lang="en-US" smtClean="0"/>
              <a:pPr/>
              <a:t>17</a:t>
            </a:fld>
            <a:endParaRPr lang="en-US"/>
          </a:p>
        </p:txBody>
      </p:sp>
      <p:sp>
        <p:nvSpPr>
          <p:cNvPr id="3" name="Title 2">
            <a:extLst>
              <a:ext uri="{FF2B5EF4-FFF2-40B4-BE49-F238E27FC236}">
                <a16:creationId xmlns:a16="http://schemas.microsoft.com/office/drawing/2014/main" id="{78A64EE2-6071-4C9F-BBD2-05C83B68B6A9}"/>
              </a:ext>
            </a:extLst>
          </p:cNvPr>
          <p:cNvSpPr>
            <a:spLocks noGrp="1"/>
          </p:cNvSpPr>
          <p:nvPr>
            <p:ph type="title"/>
          </p:nvPr>
        </p:nvSpPr>
        <p:spPr>
          <a:xfrm>
            <a:off x="3414531" y="586132"/>
            <a:ext cx="10667055" cy="867668"/>
          </a:xfrm>
        </p:spPr>
        <p:txBody>
          <a:bodyPr/>
          <a:lstStyle/>
          <a:p>
            <a:r>
              <a:rPr lang="en-US" dirty="0"/>
              <a:t>Structured Linear Maps with Eigenvalue Constraints</a:t>
            </a:r>
          </a:p>
        </p:txBody>
      </p:sp>
      <p:sp>
        <p:nvSpPr>
          <p:cNvPr id="4" name="TextBox 3">
            <a:extLst>
              <a:ext uri="{FF2B5EF4-FFF2-40B4-BE49-F238E27FC236}">
                <a16:creationId xmlns:a16="http://schemas.microsoft.com/office/drawing/2014/main" id="{40F989F6-2F6C-4B32-8E68-BD095C4A2624}"/>
              </a:ext>
            </a:extLst>
          </p:cNvPr>
          <p:cNvSpPr txBox="1"/>
          <p:nvPr/>
        </p:nvSpPr>
        <p:spPr>
          <a:xfrm>
            <a:off x="2754035" y="1850281"/>
            <a:ext cx="4084764"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SVD factorization</a:t>
            </a:r>
            <a:endParaRPr lang="en-US" sz="2150" dirty="0"/>
          </a:p>
        </p:txBody>
      </p:sp>
      <p:sp>
        <p:nvSpPr>
          <p:cNvPr id="7" name="TextBox 6">
            <a:extLst>
              <a:ext uri="{FF2B5EF4-FFF2-40B4-BE49-F238E27FC236}">
                <a16:creationId xmlns:a16="http://schemas.microsoft.com/office/drawing/2014/main" id="{FDE84BB4-1970-47A8-B9CB-6118A764D50A}"/>
              </a:ext>
            </a:extLst>
          </p:cNvPr>
          <p:cNvSpPr txBox="1"/>
          <p:nvPr/>
        </p:nvSpPr>
        <p:spPr>
          <a:xfrm>
            <a:off x="9277522" y="1906752"/>
            <a:ext cx="5753376"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Hamiltonian weight</a:t>
            </a:r>
          </a:p>
        </p:txBody>
      </p:sp>
      <p:pic>
        <p:nvPicPr>
          <p:cNvPr id="10" name="Picture 9" descr="Chart, scatter chart&#10;&#10;Description automatically generated">
            <a:extLst>
              <a:ext uri="{FF2B5EF4-FFF2-40B4-BE49-F238E27FC236}">
                <a16:creationId xmlns:a16="http://schemas.microsoft.com/office/drawing/2014/main" id="{C07AC421-1F70-4E5A-9DC0-15CFE6A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306" y="4190034"/>
            <a:ext cx="3368401" cy="2526301"/>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EE44B46-6FF3-4CFB-A544-BA51FA8F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221" y="4275305"/>
            <a:ext cx="3254708" cy="2441031"/>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C34817A2-18EB-4AEA-B81C-BB58C022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4914" y="4422882"/>
            <a:ext cx="2979998" cy="2234998"/>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481130C4-0226-4A77-A630-0BDE74AD6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5238" y="4422881"/>
            <a:ext cx="2979998" cy="223499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2E1CD68-31E1-4929-9F53-9568E7815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3828" y="2367629"/>
            <a:ext cx="4872620" cy="1095262"/>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2C5B39-9EB9-402C-9F1E-5C8C927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9372" y="2524916"/>
            <a:ext cx="2752212" cy="1067364"/>
          </a:xfrm>
          <a:prstGeom prst="rect">
            <a:avLst/>
          </a:prstGeom>
        </p:spPr>
      </p:pic>
      <p:sp>
        <p:nvSpPr>
          <p:cNvPr id="13" name="Content Placeholder 2">
            <a:extLst>
              <a:ext uri="{FF2B5EF4-FFF2-40B4-BE49-F238E27FC236}">
                <a16:creationId xmlns:a16="http://schemas.microsoft.com/office/drawing/2014/main" id="{64406DCC-1C76-44CE-A5EE-2A80CDFC6EF6}"/>
              </a:ext>
            </a:extLst>
          </p:cNvPr>
          <p:cNvSpPr txBox="1">
            <a:spLocks/>
          </p:cNvSpPr>
          <p:nvPr/>
        </p:nvSpPr>
        <p:spPr>
          <a:xfrm>
            <a:off x="1227750" y="7264903"/>
            <a:ext cx="10377488" cy="757130"/>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200" dirty="0" err="1"/>
              <a:t>Jiong</a:t>
            </a:r>
            <a:r>
              <a:rPr lang="en-US" sz="1200" dirty="0"/>
              <a:t> Zhang, et al., Stabilizing Gradients for Deep Neural Networks via Efficient SVD Parameterization, 2018.</a:t>
            </a:r>
            <a:br>
              <a:rPr lang="en-US" sz="1200" dirty="0"/>
            </a:br>
            <a:r>
              <a:rPr lang="en-US" sz="1200" dirty="0"/>
              <a:t>Eldad Haber and Lars </a:t>
            </a:r>
            <a:r>
              <a:rPr lang="en-US" sz="1200" dirty="0" err="1"/>
              <a:t>Ruthotto</a:t>
            </a:r>
            <a:r>
              <a:rPr lang="en-US" sz="1200" dirty="0"/>
              <a:t>, Stable Architectures for Deep Neural Networks 2017</a:t>
            </a:r>
            <a:br>
              <a:rPr lang="en-US" sz="1200" dirty="0">
                <a:latin typeface="Calibri"/>
                <a:cs typeface="Calibri"/>
              </a:rPr>
            </a:br>
            <a:r>
              <a:rPr lang="en-US" sz="1200" dirty="0">
                <a:latin typeface="Calibri"/>
                <a:cs typeface="Calibri"/>
              </a:rPr>
              <a:t>Jan Drgona, Aaron Tuor, Soumya Vasisht, </a:t>
            </a:r>
            <a:r>
              <a:rPr lang="en-US" sz="1200" dirty="0">
                <a:ea typeface="+mn-lt"/>
                <a:cs typeface="+mn-lt"/>
              </a:rPr>
              <a:t>Elliott Skomski, </a:t>
            </a:r>
            <a:r>
              <a:rPr lang="en-US" sz="1200" dirty="0">
                <a:latin typeface="Calibri"/>
                <a:ea typeface="+mn-lt"/>
                <a:cs typeface="+mn-lt"/>
              </a:rPr>
              <a:t>Draguna</a:t>
            </a:r>
            <a:r>
              <a:rPr lang="en-US" sz="1200" dirty="0">
                <a:latin typeface="Calibri"/>
                <a:cs typeface="Calibri"/>
              </a:rPr>
              <a:t> Vrabie, </a:t>
            </a:r>
            <a:r>
              <a:rPr lang="en-US" sz="1200" dirty="0">
                <a:ea typeface="+mn-lt"/>
                <a:cs typeface="+mn-lt"/>
              </a:rPr>
              <a:t>Spectral Analysis and Stability of Deep Neural Dynamics, arXiv:2011.13492</a:t>
            </a:r>
            <a:br>
              <a:rPr lang="en-US" sz="1200" dirty="0">
                <a:ea typeface="+mn-lt"/>
                <a:cs typeface="+mn-lt"/>
              </a:rPr>
            </a:br>
            <a:r>
              <a:rPr lang="en-US" sz="1200" dirty="0">
                <a:ea typeface="+mn-lt"/>
                <a:cs typeface="+mn-lt"/>
              </a:rPr>
              <a:t>Code: https://github.com/pnnl/slim</a:t>
            </a:r>
            <a:endParaRPr lang="en-US" sz="1200" dirty="0">
              <a:latin typeface="Calibri"/>
              <a:cs typeface="Calibri"/>
            </a:endParaRPr>
          </a:p>
        </p:txBody>
      </p:sp>
    </p:spTree>
    <p:extLst>
      <p:ext uri="{BB962C8B-B14F-4D97-AF65-F5344CB8AC3E}">
        <p14:creationId xmlns:p14="http://schemas.microsoft.com/office/powerpoint/2010/main" val="20396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D9EAA3-42F6-486F-8D8B-42ABC8F74848}"/>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B4BA278A-2753-4A2A-AC7D-37AA0DA3C65B}"/>
              </a:ext>
            </a:extLst>
          </p:cNvPr>
          <p:cNvSpPr>
            <a:spLocks noGrp="1"/>
          </p:cNvSpPr>
          <p:nvPr>
            <p:ph type="title"/>
          </p:nvPr>
        </p:nvSpPr>
        <p:spPr>
          <a:xfrm>
            <a:off x="3200400" y="270934"/>
            <a:ext cx="10972800" cy="1056468"/>
          </a:xfrm>
        </p:spPr>
        <p:txBody>
          <a:bodyPr/>
          <a:lstStyle/>
          <a:p>
            <a:r>
              <a:rPr lang="en-US" sz="3200" dirty="0"/>
              <a:t>Training Constrained Neural State Space Models </a:t>
            </a:r>
          </a:p>
        </p:txBody>
      </p:sp>
      <p:pic>
        <p:nvPicPr>
          <p:cNvPr id="5" name="Picture 4">
            <a:extLst>
              <a:ext uri="{FF2B5EF4-FFF2-40B4-BE49-F238E27FC236}">
                <a16:creationId xmlns:a16="http://schemas.microsoft.com/office/drawing/2014/main" id="{65F808A9-861F-4BAD-95CE-8B5F2EF2AA9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08842" y="5247523"/>
            <a:ext cx="5623461" cy="554849"/>
          </a:xfrm>
          <a:prstGeom prst="rect">
            <a:avLst/>
          </a:prstGeom>
        </p:spPr>
      </p:pic>
      <p:pic>
        <p:nvPicPr>
          <p:cNvPr id="7" name="Picture 6">
            <a:extLst>
              <a:ext uri="{FF2B5EF4-FFF2-40B4-BE49-F238E27FC236}">
                <a16:creationId xmlns:a16="http://schemas.microsoft.com/office/drawing/2014/main" id="{CB9EF369-BE72-4A9D-A112-F67719EC72C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69423" y="2296034"/>
            <a:ext cx="2994209" cy="2078899"/>
          </a:xfrm>
          <a:prstGeom prst="rect">
            <a:avLst/>
          </a:prstGeom>
        </p:spPr>
      </p:pic>
      <p:sp>
        <p:nvSpPr>
          <p:cNvPr id="8" name="Content Placeholder 2">
            <a:extLst>
              <a:ext uri="{FF2B5EF4-FFF2-40B4-BE49-F238E27FC236}">
                <a16:creationId xmlns:a16="http://schemas.microsoft.com/office/drawing/2014/main" id="{65189E2F-6D33-4D27-868A-3825E52EDA9E}"/>
              </a:ext>
            </a:extLst>
          </p:cNvPr>
          <p:cNvSpPr txBox="1">
            <a:spLocks/>
          </p:cNvSpPr>
          <p:nvPr/>
        </p:nvSpPr>
        <p:spPr>
          <a:xfrm>
            <a:off x="7800812" y="1852100"/>
            <a:ext cx="4619787" cy="679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Bound influence of input and bound output to physical range</a:t>
            </a:r>
          </a:p>
        </p:txBody>
      </p:sp>
      <p:pic>
        <p:nvPicPr>
          <p:cNvPr id="9" name="Picture 8">
            <a:extLst>
              <a:ext uri="{FF2B5EF4-FFF2-40B4-BE49-F238E27FC236}">
                <a16:creationId xmlns:a16="http://schemas.microsoft.com/office/drawing/2014/main" id="{919A68ED-77FC-439C-AE54-1DABB0E0E84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683349" y="2479035"/>
            <a:ext cx="3235091" cy="1830652"/>
          </a:xfrm>
          <a:prstGeom prst="rect">
            <a:avLst/>
          </a:prstGeom>
        </p:spPr>
      </p:pic>
      <p:pic>
        <p:nvPicPr>
          <p:cNvPr id="10" name="Picture 9">
            <a:extLst>
              <a:ext uri="{FF2B5EF4-FFF2-40B4-BE49-F238E27FC236}">
                <a16:creationId xmlns:a16="http://schemas.microsoft.com/office/drawing/2014/main" id="{60A54F0B-1F32-4676-BF65-E2786905F2C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997569" y="4789815"/>
            <a:ext cx="4599372" cy="915717"/>
          </a:xfrm>
          <a:prstGeom prst="rect">
            <a:avLst/>
          </a:prstGeom>
        </p:spPr>
      </p:pic>
      <p:sp>
        <p:nvSpPr>
          <p:cNvPr id="11" name="Content Placeholder 2">
            <a:extLst>
              <a:ext uri="{FF2B5EF4-FFF2-40B4-BE49-F238E27FC236}">
                <a16:creationId xmlns:a16="http://schemas.microsoft.com/office/drawing/2014/main" id="{B49C585C-1297-4939-9135-5C47B04B35F7}"/>
              </a:ext>
            </a:extLst>
          </p:cNvPr>
          <p:cNvSpPr txBox="1">
            <a:spLocks/>
          </p:cNvSpPr>
          <p:nvPr/>
        </p:nvSpPr>
        <p:spPr>
          <a:xfrm>
            <a:off x="7800812" y="4385231"/>
            <a:ext cx="4350101" cy="679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Predicted State Smoothing</a:t>
            </a:r>
          </a:p>
        </p:txBody>
      </p:sp>
      <p:grpSp>
        <p:nvGrpSpPr>
          <p:cNvPr id="12" name="Group 11">
            <a:extLst>
              <a:ext uri="{FF2B5EF4-FFF2-40B4-BE49-F238E27FC236}">
                <a16:creationId xmlns:a16="http://schemas.microsoft.com/office/drawing/2014/main" id="{E351D8AA-2BD1-41CD-839A-BFF49AC2A78D}"/>
              </a:ext>
            </a:extLst>
          </p:cNvPr>
          <p:cNvGrpSpPr/>
          <p:nvPr/>
        </p:nvGrpSpPr>
        <p:grpSpPr>
          <a:xfrm>
            <a:off x="8044937" y="5848975"/>
            <a:ext cx="5248972" cy="1494754"/>
            <a:chOff x="6096001" y="4730648"/>
            <a:chExt cx="5084892" cy="1273158"/>
          </a:xfrm>
        </p:grpSpPr>
        <p:pic>
          <p:nvPicPr>
            <p:cNvPr id="13" name="Picture 12">
              <a:extLst>
                <a:ext uri="{FF2B5EF4-FFF2-40B4-BE49-F238E27FC236}">
                  <a16:creationId xmlns:a16="http://schemas.microsoft.com/office/drawing/2014/main" id="{2034A322-82B7-437D-91FE-32298018ED7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776905" y="4730648"/>
              <a:ext cx="377816" cy="395977"/>
            </a:xfrm>
            <a:prstGeom prst="rect">
              <a:avLst/>
            </a:prstGeom>
          </p:spPr>
        </p:pic>
        <p:pic>
          <p:nvPicPr>
            <p:cNvPr id="14" name="Picture 13">
              <a:extLst>
                <a:ext uri="{FF2B5EF4-FFF2-40B4-BE49-F238E27FC236}">
                  <a16:creationId xmlns:a16="http://schemas.microsoft.com/office/drawing/2014/main" id="{1D64E8A2-7B5C-43C0-A425-745437396E8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6001" y="4795843"/>
              <a:ext cx="4746033" cy="1207963"/>
            </a:xfrm>
            <a:prstGeom prst="rect">
              <a:avLst/>
            </a:prstGeom>
          </p:spPr>
        </p:pic>
        <p:pic>
          <p:nvPicPr>
            <p:cNvPr id="15" name="Picture 14">
              <a:extLst>
                <a:ext uri="{FF2B5EF4-FFF2-40B4-BE49-F238E27FC236}">
                  <a16:creationId xmlns:a16="http://schemas.microsoft.com/office/drawing/2014/main" id="{894FA59A-7304-4EA9-B7ED-C75BC26C34E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826748" y="5532698"/>
              <a:ext cx="354145" cy="323846"/>
            </a:xfrm>
            <a:prstGeom prst="rect">
              <a:avLst/>
            </a:prstGeom>
          </p:spPr>
        </p:pic>
      </p:grpSp>
      <p:sp>
        <p:nvSpPr>
          <p:cNvPr id="16" name="Content Placeholder 2">
            <a:extLst>
              <a:ext uri="{FF2B5EF4-FFF2-40B4-BE49-F238E27FC236}">
                <a16:creationId xmlns:a16="http://schemas.microsoft.com/office/drawing/2014/main" id="{3BE340A8-8D48-4A46-9302-815833FE8762}"/>
              </a:ext>
            </a:extLst>
          </p:cNvPr>
          <p:cNvSpPr txBox="1">
            <a:spLocks/>
          </p:cNvSpPr>
          <p:nvPr/>
        </p:nvSpPr>
        <p:spPr>
          <a:xfrm>
            <a:off x="1636380" y="1823691"/>
            <a:ext cx="5934275" cy="639885"/>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000" dirty="0"/>
              <a:t>Partially observable non-autonomous system</a:t>
            </a:r>
          </a:p>
        </p:txBody>
      </p:sp>
      <p:pic>
        <p:nvPicPr>
          <p:cNvPr id="17" name="Picture 16">
            <a:extLst>
              <a:ext uri="{FF2B5EF4-FFF2-40B4-BE49-F238E27FC236}">
                <a16:creationId xmlns:a16="http://schemas.microsoft.com/office/drawing/2014/main" id="{3A0D7E52-7808-4902-B84C-1821F1AAC166}"/>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293530" y="2119944"/>
            <a:ext cx="3455289" cy="906410"/>
          </a:xfrm>
          <a:prstGeom prst="rect">
            <a:avLst/>
          </a:prstGeom>
        </p:spPr>
      </p:pic>
      <p:pic>
        <p:nvPicPr>
          <p:cNvPr id="18" name="Picture 17">
            <a:extLst>
              <a:ext uri="{FF2B5EF4-FFF2-40B4-BE49-F238E27FC236}">
                <a16:creationId xmlns:a16="http://schemas.microsoft.com/office/drawing/2014/main" id="{B6B85F90-3577-4B55-8EA2-C361FFB8EE9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573475" y="3824066"/>
            <a:ext cx="5484677" cy="485621"/>
          </a:xfrm>
          <a:prstGeom prst="rect">
            <a:avLst/>
          </a:prstGeom>
        </p:spPr>
      </p:pic>
      <p:pic>
        <p:nvPicPr>
          <p:cNvPr id="19" name="Picture 18">
            <a:extLst>
              <a:ext uri="{FF2B5EF4-FFF2-40B4-BE49-F238E27FC236}">
                <a16:creationId xmlns:a16="http://schemas.microsoft.com/office/drawing/2014/main" id="{F9F5AE54-033A-4E2F-A2D8-5A375788664B}"/>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362870" y="6496456"/>
            <a:ext cx="4585356" cy="888563"/>
          </a:xfrm>
          <a:prstGeom prst="rect">
            <a:avLst/>
          </a:prstGeom>
        </p:spPr>
      </p:pic>
      <p:sp>
        <p:nvSpPr>
          <p:cNvPr id="20" name="Content Placeholder 2">
            <a:extLst>
              <a:ext uri="{FF2B5EF4-FFF2-40B4-BE49-F238E27FC236}">
                <a16:creationId xmlns:a16="http://schemas.microsoft.com/office/drawing/2014/main" id="{EE91C909-4D5A-4D5D-A0AA-C4543D2962D6}"/>
              </a:ext>
            </a:extLst>
          </p:cNvPr>
          <p:cNvSpPr txBox="1">
            <a:spLocks/>
          </p:cNvSpPr>
          <p:nvPr/>
        </p:nvSpPr>
        <p:spPr>
          <a:xfrm>
            <a:off x="1608842" y="3354644"/>
            <a:ext cx="4585277" cy="453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Dataset:</a:t>
            </a:r>
          </a:p>
        </p:txBody>
      </p:sp>
      <p:sp>
        <p:nvSpPr>
          <p:cNvPr id="21" name="Content Placeholder 2">
            <a:extLst>
              <a:ext uri="{FF2B5EF4-FFF2-40B4-BE49-F238E27FC236}">
                <a16:creationId xmlns:a16="http://schemas.microsoft.com/office/drawing/2014/main" id="{810B1E53-E032-4A3E-A74C-66CF9E282636}"/>
              </a:ext>
            </a:extLst>
          </p:cNvPr>
          <p:cNvSpPr txBox="1">
            <a:spLocks/>
          </p:cNvSpPr>
          <p:nvPr/>
        </p:nvSpPr>
        <p:spPr>
          <a:xfrm>
            <a:off x="1612933" y="6095800"/>
            <a:ext cx="5177426" cy="436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Optimize N-step prediction horizon MSE</a:t>
            </a:r>
          </a:p>
        </p:txBody>
      </p:sp>
      <p:pic>
        <p:nvPicPr>
          <p:cNvPr id="24" name="Picture 23">
            <a:extLst>
              <a:ext uri="{FF2B5EF4-FFF2-40B4-BE49-F238E27FC236}">
                <a16:creationId xmlns:a16="http://schemas.microsoft.com/office/drawing/2014/main" id="{C7EBE71F-CBDC-49D6-990B-0C9C92377267}"/>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3979166" y="2333454"/>
            <a:ext cx="3455293" cy="336817"/>
          </a:xfrm>
          <a:prstGeom prst="rect">
            <a:avLst/>
          </a:prstGeom>
        </p:spPr>
      </p:pic>
      <p:sp>
        <p:nvSpPr>
          <p:cNvPr id="22" name="Content Placeholder 2">
            <a:extLst>
              <a:ext uri="{FF2B5EF4-FFF2-40B4-BE49-F238E27FC236}">
                <a16:creationId xmlns:a16="http://schemas.microsoft.com/office/drawing/2014/main" id="{7F961F6A-A7FC-4F50-B0A0-7767F2F5FB60}"/>
              </a:ext>
            </a:extLst>
          </p:cNvPr>
          <p:cNvSpPr txBox="1">
            <a:spLocks/>
          </p:cNvSpPr>
          <p:nvPr/>
        </p:nvSpPr>
        <p:spPr>
          <a:xfrm>
            <a:off x="1636380" y="4789815"/>
            <a:ext cx="4585277" cy="453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Multi-term loss function:</a:t>
            </a:r>
          </a:p>
        </p:txBody>
      </p:sp>
      <p:sp>
        <p:nvSpPr>
          <p:cNvPr id="4" name="Rectangle 3">
            <a:extLst>
              <a:ext uri="{FF2B5EF4-FFF2-40B4-BE49-F238E27FC236}">
                <a16:creationId xmlns:a16="http://schemas.microsoft.com/office/drawing/2014/main" id="{F2BB058F-E21C-43F9-8CA2-DCB70FFA10B5}"/>
              </a:ext>
            </a:extLst>
          </p:cNvPr>
          <p:cNvSpPr/>
          <p:nvPr/>
        </p:nvSpPr>
        <p:spPr>
          <a:xfrm>
            <a:off x="1749431" y="7599913"/>
            <a:ext cx="11981411" cy="584775"/>
          </a:xfrm>
          <a:prstGeom prst="rect">
            <a:avLst/>
          </a:prstGeom>
        </p:spPr>
        <p:txBody>
          <a:bodyPr wrap="square">
            <a:spAutoFit/>
          </a:bodyPr>
          <a:lstStyle/>
          <a:p>
            <a:r>
              <a:rPr lang="en-US" sz="1600" dirty="0"/>
              <a:t>Elliott Skomski, Ján Drgoňa, Aaron Tuor, Automating Discovery of Physics-Informed Neural State Space Models via Learning and Evolution, Proceedings of the 3rd Conference on Learning for Dynamics and Control (L4DC), 2021.</a:t>
            </a:r>
          </a:p>
        </p:txBody>
      </p:sp>
    </p:spTree>
    <p:extLst>
      <p:ext uri="{BB962C8B-B14F-4D97-AF65-F5344CB8AC3E}">
        <p14:creationId xmlns:p14="http://schemas.microsoft.com/office/powerpoint/2010/main" val="1022776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D0962-7124-5048-BE07-71B381978373}"/>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E553E97F-DF37-2E4B-8769-9B569B597991}"/>
              </a:ext>
            </a:extLst>
          </p:cNvPr>
          <p:cNvSpPr>
            <a:spLocks noGrp="1"/>
          </p:cNvSpPr>
          <p:nvPr>
            <p:ph type="title"/>
          </p:nvPr>
        </p:nvSpPr>
        <p:spPr/>
        <p:txBody>
          <a:bodyPr/>
          <a:lstStyle/>
          <a:p>
            <a:r>
              <a:rPr lang="en-US" dirty="0"/>
              <a:t>Modeling Thermal Dynamics</a:t>
            </a:r>
          </a:p>
        </p:txBody>
      </p:sp>
      <p:pic>
        <p:nvPicPr>
          <p:cNvPr id="5" name="Picture 4">
            <a:extLst>
              <a:ext uri="{FF2B5EF4-FFF2-40B4-BE49-F238E27FC236}">
                <a16:creationId xmlns:a16="http://schemas.microsoft.com/office/drawing/2014/main" id="{C81E1DB0-0EA7-B244-89A8-1BBD6932CEC1}"/>
              </a:ext>
            </a:extLst>
          </p:cNvPr>
          <p:cNvPicPr>
            <a:picLocks noChangeAspect="1"/>
          </p:cNvPicPr>
          <p:nvPr/>
        </p:nvPicPr>
        <p:blipFill>
          <a:blip r:embed="rId2"/>
          <a:stretch>
            <a:fillRect/>
          </a:stretch>
        </p:blipFill>
        <p:spPr>
          <a:xfrm>
            <a:off x="2876452" y="2082489"/>
            <a:ext cx="9123289" cy="5276818"/>
          </a:xfrm>
          <a:prstGeom prst="rect">
            <a:avLst/>
          </a:prstGeom>
        </p:spPr>
      </p:pic>
      <p:sp>
        <p:nvSpPr>
          <p:cNvPr id="6" name="Rectangle 5">
            <a:extLst>
              <a:ext uri="{FF2B5EF4-FFF2-40B4-BE49-F238E27FC236}">
                <a16:creationId xmlns:a16="http://schemas.microsoft.com/office/drawing/2014/main" id="{536C2D57-F0B8-4C74-BF09-43FD038C4E56}"/>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293303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2</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479944" y="2396038"/>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104878" y="2417886"/>
            <a:ext cx="6219245" cy="2554545"/>
          </a:xfrm>
          <a:prstGeom prst="rect">
            <a:avLst/>
          </a:prstGeom>
          <a:noFill/>
        </p:spPr>
        <p:txBody>
          <a:bodyPr wrap="square" rtlCol="0">
            <a:spAutoFit/>
          </a:bodyPr>
          <a:lstStyle/>
          <a:p>
            <a:r>
              <a:rPr lang="en-US" sz="2000" b="1" dirty="0">
                <a:ea typeface="ヒラギノ角ゴ Pro W3" charset="0"/>
                <a:cs typeface="Arial"/>
              </a:rPr>
              <a:t>Modeling</a:t>
            </a:r>
          </a:p>
          <a:p>
            <a:pPr lvl="1"/>
            <a:r>
              <a:rPr lang="en-US" sz="2000" dirty="0"/>
              <a:t>Unknown or partially known dynamics</a:t>
            </a:r>
          </a:p>
          <a:p>
            <a:pPr lvl="1"/>
            <a:r>
              <a:rPr lang="en-US" sz="2000" dirty="0"/>
              <a:t>Physics-based modeling is expensive</a:t>
            </a:r>
          </a:p>
          <a:p>
            <a:pPr lvl="1"/>
            <a:r>
              <a:rPr lang="en-US" sz="2000" dirty="0"/>
              <a:t>Purely data-driven models lack generalization </a:t>
            </a:r>
          </a:p>
          <a:p>
            <a:r>
              <a:rPr lang="en-US" sz="2000" b="1" dirty="0">
                <a:ea typeface="ヒラギノ角ゴ Pro W3" charset="0"/>
                <a:cs typeface="Arial"/>
              </a:rPr>
              <a:t>Real-time optimization</a:t>
            </a:r>
          </a:p>
          <a:p>
            <a:pPr lvl="1"/>
            <a:r>
              <a:rPr lang="en-US" sz="2000" dirty="0"/>
              <a:t>Scalability</a:t>
            </a:r>
          </a:p>
          <a:p>
            <a:pPr lvl="1"/>
            <a:r>
              <a:rPr lang="en-US" sz="2000" dirty="0"/>
              <a:t>Computational limitations of control hardware</a:t>
            </a:r>
          </a:p>
          <a:p>
            <a:pPr lvl="1"/>
            <a:r>
              <a:rPr lang="en-US" sz="2000" dirty="0"/>
              <a:t>Parallelization, distributed optimization </a:t>
            </a:r>
          </a:p>
        </p:txBody>
      </p:sp>
      <p:sp>
        <p:nvSpPr>
          <p:cNvPr id="2" name="TextBox 1">
            <a:extLst>
              <a:ext uri="{FF2B5EF4-FFF2-40B4-BE49-F238E27FC236}">
                <a16:creationId xmlns:a16="http://schemas.microsoft.com/office/drawing/2014/main" id="{AEE5FDD5-4CBD-4D44-BD55-66DB98518662}"/>
              </a:ext>
            </a:extLst>
          </p:cNvPr>
          <p:cNvSpPr txBox="1"/>
          <p:nvPr/>
        </p:nvSpPr>
        <p:spPr>
          <a:xfrm>
            <a:off x="1611318" y="6364812"/>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139" y="3954081"/>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4"/>
          <a:stretch>
            <a:fillRect/>
          </a:stretch>
        </p:blipFill>
        <p:spPr>
          <a:xfrm>
            <a:off x="3411702" y="3598961"/>
            <a:ext cx="4453865" cy="2626639"/>
          </a:xfrm>
          <a:prstGeom prst="rect">
            <a:avLst/>
          </a:prstGeom>
        </p:spPr>
      </p:pic>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13" name="Picture 12" descr="Map&#10;&#10;Description automatically generated">
            <a:extLst>
              <a:ext uri="{FF2B5EF4-FFF2-40B4-BE49-F238E27FC236}">
                <a16:creationId xmlns:a16="http://schemas.microsoft.com/office/drawing/2014/main" id="{CD64BDAD-1C6D-4E1B-8357-FB28449B1468}"/>
              </a:ext>
            </a:extLst>
          </p:cNvPr>
          <p:cNvPicPr>
            <a:picLocks noChangeAspect="1"/>
          </p:cNvPicPr>
          <p:nvPr/>
        </p:nvPicPr>
        <p:blipFill>
          <a:blip r:embed="rId5"/>
          <a:stretch>
            <a:fillRect/>
          </a:stretch>
        </p:blipFill>
        <p:spPr>
          <a:xfrm>
            <a:off x="11274769" y="5131978"/>
            <a:ext cx="3049354" cy="1938992"/>
          </a:xfrm>
          <a:prstGeom prst="rect">
            <a:avLst/>
          </a:prstGeom>
        </p:spPr>
      </p:pic>
      <p:sp>
        <p:nvSpPr>
          <p:cNvPr id="4" name="Rectangle 3">
            <a:extLst>
              <a:ext uri="{FF2B5EF4-FFF2-40B4-BE49-F238E27FC236}">
                <a16:creationId xmlns:a16="http://schemas.microsoft.com/office/drawing/2014/main" id="{0170EED2-A471-482B-8D3F-ADF0764D37C1}"/>
              </a:ext>
            </a:extLst>
          </p:cNvPr>
          <p:cNvSpPr/>
          <p:nvPr/>
        </p:nvSpPr>
        <p:spPr>
          <a:xfrm>
            <a:off x="3589474" y="1758569"/>
            <a:ext cx="1778051" cy="461665"/>
          </a:xfrm>
          <a:prstGeom prst="rect">
            <a:avLst/>
          </a:prstGeom>
        </p:spPr>
        <p:txBody>
          <a:bodyPr wrap="none">
            <a:spAutoFit/>
          </a:bodyPr>
          <a:lstStyle/>
          <a:p>
            <a:r>
              <a:rPr lang="en-US" sz="2400" b="1" dirty="0">
                <a:ea typeface="ヒラギノ角ゴ Pro W3" charset="0"/>
                <a:cs typeface="Arial"/>
              </a:rPr>
              <a:t>Successes</a:t>
            </a:r>
            <a:endParaRPr lang="en-US" dirty="0"/>
          </a:p>
        </p:txBody>
      </p:sp>
      <p:pic>
        <p:nvPicPr>
          <p:cNvPr id="14" name="Picture 2" descr="Fig. 2">
            <a:extLst>
              <a:ext uri="{FF2B5EF4-FFF2-40B4-BE49-F238E27FC236}">
                <a16:creationId xmlns:a16="http://schemas.microsoft.com/office/drawing/2014/main" id="{4C3D1EF1-D3DF-4C33-BAE7-0D3AD2B1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018" y="5131176"/>
            <a:ext cx="2758697" cy="183913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24B037-7D12-4C7B-8954-5FB38DB67267}"/>
              </a:ext>
            </a:extLst>
          </p:cNvPr>
          <p:cNvSpPr/>
          <p:nvPr/>
        </p:nvSpPr>
        <p:spPr>
          <a:xfrm>
            <a:off x="9954252" y="1769152"/>
            <a:ext cx="1826141" cy="461665"/>
          </a:xfrm>
          <a:prstGeom prst="rect">
            <a:avLst/>
          </a:prstGeom>
        </p:spPr>
        <p:txBody>
          <a:bodyPr wrap="none">
            <a:spAutoFit/>
          </a:bodyPr>
          <a:lstStyle/>
          <a:p>
            <a:r>
              <a:rPr lang="en-US" sz="2400" b="1" dirty="0">
                <a:ea typeface="ヒラギノ角ゴ Pro W3" charset="0"/>
                <a:cs typeface="Arial"/>
              </a:rPr>
              <a:t>Challenges</a:t>
            </a:r>
            <a:endParaRPr lang="en-US" dirty="0"/>
          </a:p>
        </p:txBody>
      </p:sp>
    </p:spTree>
    <p:extLst>
      <p:ext uri="{BB962C8B-B14F-4D97-AF65-F5344CB8AC3E}">
        <p14:creationId xmlns:p14="http://schemas.microsoft.com/office/powerpoint/2010/main" val="971930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3D4F8B-3008-DD44-99E9-959C374ED58A}"/>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4C19B6A7-BA65-C049-B559-E1F00AD3C79B}"/>
              </a:ext>
            </a:extLst>
          </p:cNvPr>
          <p:cNvSpPr>
            <a:spLocks noGrp="1"/>
          </p:cNvSpPr>
          <p:nvPr>
            <p:ph type="title"/>
          </p:nvPr>
        </p:nvSpPr>
        <p:spPr/>
        <p:txBody>
          <a:bodyPr/>
          <a:lstStyle/>
          <a:p>
            <a:r>
              <a:rPr lang="en-US" dirty="0"/>
              <a:t>Real World Data: Office Building</a:t>
            </a:r>
          </a:p>
        </p:txBody>
      </p:sp>
      <p:pic>
        <p:nvPicPr>
          <p:cNvPr id="5" name="Picture 4">
            <a:extLst>
              <a:ext uri="{FF2B5EF4-FFF2-40B4-BE49-F238E27FC236}">
                <a16:creationId xmlns:a16="http://schemas.microsoft.com/office/drawing/2014/main" id="{05DA2BA6-3CB7-664B-9E2D-7BBF9BB261AB}"/>
              </a:ext>
            </a:extLst>
          </p:cNvPr>
          <p:cNvPicPr>
            <a:picLocks noChangeAspect="1"/>
          </p:cNvPicPr>
          <p:nvPr/>
        </p:nvPicPr>
        <p:blipFill rotWithShape="1">
          <a:blip r:embed="rId2"/>
          <a:srcRect b="48799"/>
          <a:stretch/>
        </p:blipFill>
        <p:spPr>
          <a:xfrm>
            <a:off x="1009477" y="1952188"/>
            <a:ext cx="13624183" cy="4941834"/>
          </a:xfrm>
          <a:prstGeom prst="rect">
            <a:avLst/>
          </a:prstGeom>
        </p:spPr>
      </p:pic>
    </p:spTree>
    <p:extLst>
      <p:ext uri="{BB962C8B-B14F-4D97-AF65-F5344CB8AC3E}">
        <p14:creationId xmlns:p14="http://schemas.microsoft.com/office/powerpoint/2010/main" val="423353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809722"/>
          </a:xfrm>
        </p:spPr>
        <p:txBody>
          <a:bodyPr/>
          <a:lstStyle/>
          <a:p>
            <a:r>
              <a:rPr lang="en-US" dirty="0"/>
              <a:t>Open-loop Trajectories of Linear Dynamics Model</a:t>
            </a:r>
          </a:p>
        </p:txBody>
      </p:sp>
      <p:pic>
        <p:nvPicPr>
          <p:cNvPr id="6" name="Picture 5" descr="A picture containing text&#10;&#10;Description automatically generated">
            <a:extLst>
              <a:ext uri="{FF2B5EF4-FFF2-40B4-BE49-F238E27FC236}">
                <a16:creationId xmlns:a16="http://schemas.microsoft.com/office/drawing/2014/main" id="{56F7C28E-D4B7-4902-92A9-C892CA01673E}"/>
              </a:ext>
            </a:extLst>
          </p:cNvPr>
          <p:cNvPicPr>
            <a:picLocks noChangeAspect="1"/>
          </p:cNvPicPr>
          <p:nvPr/>
        </p:nvPicPr>
        <p:blipFill>
          <a:blip r:embed="rId2"/>
          <a:stretch>
            <a:fillRect/>
          </a:stretch>
        </p:blipFill>
        <p:spPr>
          <a:xfrm>
            <a:off x="2965083" y="1180798"/>
            <a:ext cx="10245966" cy="6705194"/>
          </a:xfrm>
          <a:prstGeom prst="rect">
            <a:avLst/>
          </a:prstGeom>
        </p:spPr>
      </p:pic>
      <p:sp>
        <p:nvSpPr>
          <p:cNvPr id="5" name="Rectangle 4">
            <a:extLst>
              <a:ext uri="{FF2B5EF4-FFF2-40B4-BE49-F238E27FC236}">
                <a16:creationId xmlns:a16="http://schemas.microsoft.com/office/drawing/2014/main" id="{3BB2D38A-E7A6-47DA-B3F7-E333FA490888}"/>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64288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826347"/>
          </a:xfrm>
        </p:spPr>
        <p:txBody>
          <a:bodyPr/>
          <a:lstStyle/>
          <a:p>
            <a:r>
              <a:rPr lang="en-US" dirty="0"/>
              <a:t>Open-loop Trajectories of Neural Dynamics Model</a:t>
            </a:r>
          </a:p>
        </p:txBody>
      </p:sp>
      <p:pic>
        <p:nvPicPr>
          <p:cNvPr id="6" name="Picture 5" descr="A picture containing text&#10;&#10;Description automatically generated">
            <a:extLst>
              <a:ext uri="{FF2B5EF4-FFF2-40B4-BE49-F238E27FC236}">
                <a16:creationId xmlns:a16="http://schemas.microsoft.com/office/drawing/2014/main" id="{7986E3C8-3981-4646-B4A1-7A6CC66DD64C}"/>
              </a:ext>
            </a:extLst>
          </p:cNvPr>
          <p:cNvPicPr>
            <a:picLocks noChangeAspect="1"/>
          </p:cNvPicPr>
          <p:nvPr/>
        </p:nvPicPr>
        <p:blipFill>
          <a:blip r:embed="rId2"/>
          <a:stretch>
            <a:fillRect/>
          </a:stretch>
        </p:blipFill>
        <p:spPr>
          <a:xfrm>
            <a:off x="3009419" y="1238320"/>
            <a:ext cx="10183365" cy="6647688"/>
          </a:xfrm>
          <a:prstGeom prst="rect">
            <a:avLst/>
          </a:prstGeom>
        </p:spPr>
      </p:pic>
      <p:sp>
        <p:nvSpPr>
          <p:cNvPr id="5" name="Rectangle 4">
            <a:extLst>
              <a:ext uri="{FF2B5EF4-FFF2-40B4-BE49-F238E27FC236}">
                <a16:creationId xmlns:a16="http://schemas.microsoft.com/office/drawing/2014/main" id="{3700BAC1-A4B9-41AB-A420-A202918CDFD9}"/>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114219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p:txBody>
          <a:bodyPr/>
          <a:lstStyle/>
          <a:p>
            <a:fld id="{FE7A4BB3-E848-5A44-82DF-322201952CD8}" type="slidenum">
              <a:rPr lang="en-US" smtClean="0"/>
              <a:pPr/>
              <a:t>23</a:t>
            </a:fld>
            <a:endParaRPr lang="en-US" dirty="0"/>
          </a:p>
        </p:txBody>
      </p:sp>
      <p:sp>
        <p:nvSpPr>
          <p:cNvPr id="3" name="Title 2">
            <a:extLst>
              <a:ext uri="{FF2B5EF4-FFF2-40B4-BE49-F238E27FC236}">
                <a16:creationId xmlns:a16="http://schemas.microsoft.com/office/drawing/2014/main" id="{E6856612-3D97-45E2-A278-53875265FAF1}"/>
              </a:ext>
            </a:extLst>
          </p:cNvPr>
          <p:cNvSpPr>
            <a:spLocks noGrp="1"/>
          </p:cNvSpPr>
          <p:nvPr>
            <p:ph type="title"/>
          </p:nvPr>
        </p:nvSpPr>
        <p:spPr>
          <a:xfrm>
            <a:off x="3015205" y="179603"/>
            <a:ext cx="11432314" cy="1028514"/>
          </a:xfrm>
        </p:spPr>
        <p:txBody>
          <a:bodyPr/>
          <a:lstStyle/>
          <a:p>
            <a:r>
              <a:rPr lang="en-US" dirty="0"/>
              <a:t>Differentiable Predictive Control (DPC)</a:t>
            </a:r>
          </a:p>
        </p:txBody>
      </p:sp>
      <p:sp>
        <p:nvSpPr>
          <p:cNvPr id="4" name="Content Placeholder 3">
            <a:extLst>
              <a:ext uri="{FF2B5EF4-FFF2-40B4-BE49-F238E27FC236}">
                <a16:creationId xmlns:a16="http://schemas.microsoft.com/office/drawing/2014/main" id="{EDA604EC-66ED-491E-A63F-215CEB5E8C7A}"/>
              </a:ext>
            </a:extLst>
          </p:cNvPr>
          <p:cNvSpPr>
            <a:spLocks noGrp="1"/>
          </p:cNvSpPr>
          <p:nvPr>
            <p:ph sz="quarter" idx="20"/>
          </p:nvPr>
        </p:nvSpPr>
        <p:spPr>
          <a:xfrm>
            <a:off x="1282404" y="4368489"/>
            <a:ext cx="7505700" cy="2684348"/>
          </a:xfrm>
        </p:spPr>
        <p:txBody>
          <a:bodyPr/>
          <a:lstStyle/>
          <a:p>
            <a:pPr>
              <a:lnSpc>
                <a:spcPct val="100000"/>
              </a:lnSpc>
            </a:pPr>
            <a:r>
              <a:rPr lang="en-US" sz="2200" dirty="0"/>
              <a:t>Generic method for constrained model-based control</a:t>
            </a:r>
          </a:p>
          <a:p>
            <a:pPr>
              <a:lnSpc>
                <a:spcPct val="100000"/>
              </a:lnSpc>
            </a:pPr>
            <a:r>
              <a:rPr lang="en-US" sz="2200" dirty="0"/>
              <a:t>Can be trained end-to-end from time series dataset</a:t>
            </a:r>
          </a:p>
          <a:p>
            <a:pPr>
              <a:lnSpc>
                <a:spcPct val="100000"/>
              </a:lnSpc>
            </a:pPr>
            <a:r>
              <a:rPr lang="en-US" sz="2200" dirty="0"/>
              <a:t>Explicit neural network-based control policy</a:t>
            </a:r>
          </a:p>
          <a:p>
            <a:pPr>
              <a:lnSpc>
                <a:spcPct val="100000"/>
              </a:lnSpc>
            </a:pPr>
            <a:r>
              <a:rPr lang="en-US" sz="2200" dirty="0"/>
              <a:t>Scalability beyond the limitations of explicit MPC</a:t>
            </a:r>
          </a:p>
        </p:txBody>
      </p:sp>
      <p:pic>
        <p:nvPicPr>
          <p:cNvPr id="8" name="Picture 7" descr="Text, letter&#10;&#10;Description automatically generated">
            <a:extLst>
              <a:ext uri="{FF2B5EF4-FFF2-40B4-BE49-F238E27FC236}">
                <a16:creationId xmlns:a16="http://schemas.microsoft.com/office/drawing/2014/main" id="{773AABAF-5081-4C33-8413-937C47066543}"/>
              </a:ext>
            </a:extLst>
          </p:cNvPr>
          <p:cNvPicPr>
            <a:picLocks noChangeAspect="1"/>
          </p:cNvPicPr>
          <p:nvPr/>
        </p:nvPicPr>
        <p:blipFill>
          <a:blip r:embed="rId2"/>
          <a:stretch>
            <a:fillRect/>
          </a:stretch>
        </p:blipFill>
        <p:spPr>
          <a:xfrm>
            <a:off x="9523773" y="6086304"/>
            <a:ext cx="4515898" cy="1825148"/>
          </a:xfrm>
          <a:prstGeom prst="rect">
            <a:avLst/>
          </a:prstGeom>
        </p:spPr>
      </p:pic>
      <p:sp>
        <p:nvSpPr>
          <p:cNvPr id="9" name="Rectangle 8">
            <a:extLst>
              <a:ext uri="{FF2B5EF4-FFF2-40B4-BE49-F238E27FC236}">
                <a16:creationId xmlns:a16="http://schemas.microsoft.com/office/drawing/2014/main" id="{1598877F-DABF-4993-B52F-A7316E0D4D6D}"/>
              </a:ext>
            </a:extLst>
          </p:cNvPr>
          <p:cNvSpPr/>
          <p:nvPr/>
        </p:nvSpPr>
        <p:spPr>
          <a:xfrm>
            <a:off x="1196262" y="6751222"/>
            <a:ext cx="8268042" cy="1569660"/>
          </a:xfrm>
          <a:prstGeom prst="rect">
            <a:avLst/>
          </a:prstGeom>
        </p:spPr>
        <p:txBody>
          <a:bodyPr wrap="square">
            <a:spAutoFit/>
          </a:bodyPr>
          <a:lstStyle/>
          <a:p>
            <a:r>
              <a:rPr lang="en-US" sz="1600" dirty="0"/>
              <a:t>Jan Drgona, et al., Differentiable Predictive Control: An MPC Alternative for Unknown Nonlinear Systems using Constrained Deep Learning </a:t>
            </a:r>
            <a:r>
              <a:rPr lang="en-US" sz="1600" dirty="0">
                <a:hlinkClick r:id="rId3"/>
              </a:rPr>
              <a:t>https://arxiv.org/abs/2011.03699</a:t>
            </a:r>
            <a:endParaRPr lang="en-US" sz="1600" dirty="0"/>
          </a:p>
          <a:p>
            <a:r>
              <a:rPr lang="nl-NL" sz="1600" dirty="0"/>
              <a:t>Jan Drgona, Aaron Tuor, Draguna Vrabie, </a:t>
            </a:r>
            <a:r>
              <a:rPr lang="en-US" sz="1600" dirty="0"/>
              <a:t>Constrained Physics-Informed Deep Learning for Stable System Identification and Control of Unknown Linear Systems </a:t>
            </a:r>
            <a:r>
              <a:rPr lang="en-US" sz="1600" dirty="0">
                <a:hlinkClick r:id="rId4"/>
              </a:rPr>
              <a:t>https://arxiv.org/abs/2004.11184</a:t>
            </a:r>
            <a:r>
              <a:rPr lang="en-US" sz="1600" dirty="0"/>
              <a:t> </a:t>
            </a:r>
          </a:p>
          <a:p>
            <a:endParaRPr lang="en-US" sz="1600" dirty="0"/>
          </a:p>
        </p:txBody>
      </p:sp>
      <p:pic>
        <p:nvPicPr>
          <p:cNvPr id="7" name="Picture 6" descr="Diagram&#10;&#10;Description automatically generated">
            <a:extLst>
              <a:ext uri="{FF2B5EF4-FFF2-40B4-BE49-F238E27FC236}">
                <a16:creationId xmlns:a16="http://schemas.microsoft.com/office/drawing/2014/main" id="{1F65AB31-5CF3-4876-BEBD-EB00C44EADCD}"/>
              </a:ext>
            </a:extLst>
          </p:cNvPr>
          <p:cNvPicPr>
            <a:picLocks noChangeAspect="1"/>
          </p:cNvPicPr>
          <p:nvPr/>
        </p:nvPicPr>
        <p:blipFill>
          <a:blip r:embed="rId5"/>
          <a:stretch>
            <a:fillRect/>
          </a:stretch>
        </p:blipFill>
        <p:spPr>
          <a:xfrm>
            <a:off x="9523774" y="1297686"/>
            <a:ext cx="4470524" cy="4807587"/>
          </a:xfrm>
          <a:prstGeom prst="rect">
            <a:avLst/>
          </a:prstGeom>
        </p:spPr>
      </p:pic>
      <p:pic>
        <p:nvPicPr>
          <p:cNvPr id="11" name="Picture 10" descr="Diagram&#10;&#10;Description automatically generated">
            <a:extLst>
              <a:ext uri="{FF2B5EF4-FFF2-40B4-BE49-F238E27FC236}">
                <a16:creationId xmlns:a16="http://schemas.microsoft.com/office/drawing/2014/main" id="{047F4861-02C0-48B2-8744-C537E71677A8}"/>
              </a:ext>
            </a:extLst>
          </p:cNvPr>
          <p:cNvPicPr>
            <a:picLocks noChangeAspect="1"/>
          </p:cNvPicPr>
          <p:nvPr/>
        </p:nvPicPr>
        <p:blipFill>
          <a:blip r:embed="rId6"/>
          <a:stretch>
            <a:fillRect/>
          </a:stretch>
        </p:blipFill>
        <p:spPr>
          <a:xfrm>
            <a:off x="1701336" y="1595057"/>
            <a:ext cx="7257894" cy="2643199"/>
          </a:xfrm>
          <a:prstGeom prst="rect">
            <a:avLst/>
          </a:prstGeom>
        </p:spPr>
      </p:pic>
    </p:spTree>
    <p:extLst>
      <p:ext uri="{BB962C8B-B14F-4D97-AF65-F5344CB8AC3E}">
        <p14:creationId xmlns:p14="http://schemas.microsoft.com/office/powerpoint/2010/main" val="3787205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A1FA28-F92E-4925-8982-0EB65EE5E27F}"/>
              </a:ext>
            </a:extLst>
          </p:cNvPr>
          <p:cNvSpPr>
            <a:spLocks noGrp="1"/>
          </p:cNvSpPr>
          <p:nvPr>
            <p:ph type="sldNum" sz="quarter" idx="12"/>
          </p:nvPr>
        </p:nvSpPr>
        <p:spPr/>
        <p:txBody>
          <a:bodyPr/>
          <a:lstStyle/>
          <a:p>
            <a:fld id="{FE7A4BB3-E848-5A44-82DF-322201952CD8}" type="slidenum">
              <a:rPr lang="en-US" smtClean="0"/>
              <a:pPr/>
              <a:t>24</a:t>
            </a:fld>
            <a:endParaRPr lang="en-US" dirty="0"/>
          </a:p>
        </p:txBody>
      </p:sp>
      <p:sp>
        <p:nvSpPr>
          <p:cNvPr id="3" name="Title 2">
            <a:extLst>
              <a:ext uri="{FF2B5EF4-FFF2-40B4-BE49-F238E27FC236}">
                <a16:creationId xmlns:a16="http://schemas.microsoft.com/office/drawing/2014/main" id="{04FB0927-8F87-41E2-9B1F-F2FB28663155}"/>
              </a:ext>
            </a:extLst>
          </p:cNvPr>
          <p:cNvSpPr>
            <a:spLocks noGrp="1"/>
          </p:cNvSpPr>
          <p:nvPr>
            <p:ph type="title"/>
          </p:nvPr>
        </p:nvSpPr>
        <p:spPr>
          <a:xfrm>
            <a:off x="3108960" y="270934"/>
            <a:ext cx="11521440" cy="1169940"/>
          </a:xfrm>
        </p:spPr>
        <p:txBody>
          <a:bodyPr/>
          <a:lstStyle/>
          <a:p>
            <a:r>
              <a:rPr lang="en-US" sz="3200" dirty="0"/>
              <a:t>Model Predictive Control vs </a:t>
            </a:r>
            <a:br>
              <a:rPr lang="en-US" sz="3200" dirty="0"/>
            </a:br>
            <a:r>
              <a:rPr lang="en-US" sz="3200" dirty="0"/>
              <a:t>Differentiable Predictive Control</a:t>
            </a:r>
          </a:p>
        </p:txBody>
      </p:sp>
      <p:pic>
        <p:nvPicPr>
          <p:cNvPr id="5" name="Picture 4">
            <a:extLst>
              <a:ext uri="{FF2B5EF4-FFF2-40B4-BE49-F238E27FC236}">
                <a16:creationId xmlns:a16="http://schemas.microsoft.com/office/drawing/2014/main" id="{F62C2682-309B-4D58-9F27-3ED3157660E6}"/>
              </a:ext>
            </a:extLst>
          </p:cNvPr>
          <p:cNvPicPr>
            <a:picLocks noChangeAspect="1"/>
          </p:cNvPicPr>
          <p:nvPr/>
        </p:nvPicPr>
        <p:blipFill>
          <a:blip r:embed="rId2"/>
          <a:stretch>
            <a:fillRect/>
          </a:stretch>
        </p:blipFill>
        <p:spPr>
          <a:xfrm>
            <a:off x="2925887" y="1774807"/>
            <a:ext cx="9584412" cy="4957455"/>
          </a:xfrm>
          <a:prstGeom prst="rect">
            <a:avLst/>
          </a:prstGeom>
        </p:spPr>
      </p:pic>
      <p:sp>
        <p:nvSpPr>
          <p:cNvPr id="6" name="Content Placeholder 2">
            <a:extLst>
              <a:ext uri="{FF2B5EF4-FFF2-40B4-BE49-F238E27FC236}">
                <a16:creationId xmlns:a16="http://schemas.microsoft.com/office/drawing/2014/main" id="{04F5F6B2-D2EC-4B15-A609-3BAE76D0D685}"/>
              </a:ext>
            </a:extLst>
          </p:cNvPr>
          <p:cNvSpPr txBox="1">
            <a:spLocks/>
          </p:cNvSpPr>
          <p:nvPr/>
        </p:nvSpPr>
        <p:spPr>
          <a:xfrm>
            <a:off x="2460293" y="6732262"/>
            <a:ext cx="10515600" cy="381164"/>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DPC = Formulation of MPC problem as a constrained deep learning model</a:t>
            </a:r>
          </a:p>
        </p:txBody>
      </p:sp>
      <p:sp>
        <p:nvSpPr>
          <p:cNvPr id="7" name="Content Placeholder 2">
            <a:extLst>
              <a:ext uri="{FF2B5EF4-FFF2-40B4-BE49-F238E27FC236}">
                <a16:creationId xmlns:a16="http://schemas.microsoft.com/office/drawing/2014/main" id="{E8510A15-9593-4396-B14C-8FCEC2054B32}"/>
              </a:ext>
            </a:extLst>
          </p:cNvPr>
          <p:cNvSpPr txBox="1">
            <a:spLocks/>
          </p:cNvSpPr>
          <p:nvPr/>
        </p:nvSpPr>
        <p:spPr>
          <a:xfrm>
            <a:off x="2610195" y="7499767"/>
            <a:ext cx="9900103"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nl-NL" sz="1600" dirty="0"/>
              <a:t>Jan Drgona, Aaron Tuor, Draguna Vrabie, </a:t>
            </a:r>
            <a:r>
              <a:rPr lang="en-US" sz="1600" dirty="0"/>
              <a:t>Constrained Physics-Informed Deep Learning for Stable System Identification and Control of Unknown Linear Systems </a:t>
            </a:r>
            <a:r>
              <a:rPr lang="en-US" sz="1600" dirty="0">
                <a:hlinkClick r:id="rId3"/>
              </a:rPr>
              <a:t>https://arxiv.org/abs/2004.11184</a:t>
            </a:r>
            <a:endParaRPr lang="en-US" sz="1600" dirty="0"/>
          </a:p>
        </p:txBody>
      </p:sp>
    </p:spTree>
    <p:extLst>
      <p:ext uri="{BB962C8B-B14F-4D97-AF65-F5344CB8AC3E}">
        <p14:creationId xmlns:p14="http://schemas.microsoft.com/office/powerpoint/2010/main" val="40066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25</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a:lstStyle/>
          <a:p>
            <a:r>
              <a:rPr lang="en-US" sz="3200" dirty="0"/>
              <a:t>Safety: Learning to Stabilize Unstable System with DPC</a:t>
            </a:r>
          </a:p>
        </p:txBody>
      </p:sp>
      <p:sp>
        <p:nvSpPr>
          <p:cNvPr id="5" name="Footer Placeholder 4">
            <a:extLst>
              <a:ext uri="{FF2B5EF4-FFF2-40B4-BE49-F238E27FC236}">
                <a16:creationId xmlns:a16="http://schemas.microsoft.com/office/drawing/2014/main" id="{19332232-8811-4A14-B796-28B41CC20737}"/>
              </a:ext>
            </a:extLst>
          </p:cNvPr>
          <p:cNvSpPr>
            <a:spLocks noGrp="1"/>
          </p:cNvSpPr>
          <p:nvPr>
            <p:ph type="ftr" sz="quarter" idx="3"/>
          </p:nvPr>
        </p:nvSpPr>
        <p:spPr>
          <a:xfrm>
            <a:off x="2622579" y="7781925"/>
            <a:ext cx="12007821" cy="438150"/>
          </a:xfrm>
        </p:spPr>
        <p:txBody>
          <a:bodyPr/>
          <a:lstStyle/>
          <a:p>
            <a:r>
              <a:rPr lang="en-US" dirty="0"/>
              <a:t>BUSINESS SENSITIVE</a:t>
            </a:r>
          </a:p>
        </p:txBody>
      </p:sp>
      <p:pic>
        <p:nvPicPr>
          <p:cNvPr id="7" name="Picture 6" descr="Text&#10;&#10;Description automatically generated">
            <a:extLst>
              <a:ext uri="{FF2B5EF4-FFF2-40B4-BE49-F238E27FC236}">
                <a16:creationId xmlns:a16="http://schemas.microsoft.com/office/drawing/2014/main" id="{E6F64C9F-1B2C-4A7D-BB53-44AF0B5E4AB9}"/>
              </a:ext>
            </a:extLst>
          </p:cNvPr>
          <p:cNvPicPr>
            <a:picLocks noChangeAspect="1"/>
          </p:cNvPicPr>
          <p:nvPr/>
        </p:nvPicPr>
        <p:blipFill>
          <a:blip r:embed="rId2"/>
          <a:stretch>
            <a:fillRect/>
          </a:stretch>
        </p:blipFill>
        <p:spPr>
          <a:xfrm>
            <a:off x="1246725" y="1959634"/>
            <a:ext cx="5668425" cy="2653089"/>
          </a:xfrm>
          <a:prstGeom prst="rect">
            <a:avLst/>
          </a:prstGeom>
        </p:spPr>
      </p:pic>
      <p:sp>
        <p:nvSpPr>
          <p:cNvPr id="8" name="Rectangle 7">
            <a:extLst>
              <a:ext uri="{FF2B5EF4-FFF2-40B4-BE49-F238E27FC236}">
                <a16:creationId xmlns:a16="http://schemas.microsoft.com/office/drawing/2014/main" id="{7DC219F7-A7F6-4889-98BF-9A9B5DAA368E}"/>
              </a:ext>
            </a:extLst>
          </p:cNvPr>
          <p:cNvSpPr/>
          <p:nvPr/>
        </p:nvSpPr>
        <p:spPr>
          <a:xfrm>
            <a:off x="1288462" y="1605019"/>
            <a:ext cx="1907895" cy="400110"/>
          </a:xfrm>
          <a:prstGeom prst="rect">
            <a:avLst/>
          </a:prstGeom>
        </p:spPr>
        <p:txBody>
          <a:bodyPr wrap="none">
            <a:spAutoFit/>
          </a:bodyPr>
          <a:lstStyle/>
          <a:p>
            <a:r>
              <a:rPr lang="en-US" sz="2000" dirty="0"/>
              <a:t>Problem setup:</a:t>
            </a:r>
            <a:endParaRPr lang="en-US" dirty="0"/>
          </a:p>
        </p:txBody>
      </p:sp>
      <p:pic>
        <p:nvPicPr>
          <p:cNvPr id="10" name="Picture 9" descr="Chart, line chart&#10;&#10;Description automatically generated">
            <a:extLst>
              <a:ext uri="{FF2B5EF4-FFF2-40B4-BE49-F238E27FC236}">
                <a16:creationId xmlns:a16="http://schemas.microsoft.com/office/drawing/2014/main" id="{51443E71-BD4D-4B46-A850-581727EC437F}"/>
              </a:ext>
            </a:extLst>
          </p:cNvPr>
          <p:cNvPicPr>
            <a:picLocks noChangeAspect="1"/>
          </p:cNvPicPr>
          <p:nvPr/>
        </p:nvPicPr>
        <p:blipFill>
          <a:blip r:embed="rId3"/>
          <a:stretch>
            <a:fillRect/>
          </a:stretch>
        </p:blipFill>
        <p:spPr>
          <a:xfrm>
            <a:off x="8509635" y="1625872"/>
            <a:ext cx="4759879" cy="3446448"/>
          </a:xfrm>
          <a:prstGeom prst="rect">
            <a:avLst/>
          </a:prstGeom>
        </p:spPr>
      </p:pic>
      <p:sp>
        <p:nvSpPr>
          <p:cNvPr id="11" name="Rectangle 10">
            <a:extLst>
              <a:ext uri="{FF2B5EF4-FFF2-40B4-BE49-F238E27FC236}">
                <a16:creationId xmlns:a16="http://schemas.microsoft.com/office/drawing/2014/main" id="{D89ADD78-F31A-49A0-9055-1672E28743A8}"/>
              </a:ext>
            </a:extLst>
          </p:cNvPr>
          <p:cNvSpPr/>
          <p:nvPr/>
        </p:nvSpPr>
        <p:spPr>
          <a:xfrm>
            <a:off x="1259572" y="4672210"/>
            <a:ext cx="2137124" cy="400110"/>
          </a:xfrm>
          <a:prstGeom prst="rect">
            <a:avLst/>
          </a:prstGeom>
        </p:spPr>
        <p:txBody>
          <a:bodyPr wrap="none">
            <a:spAutoFit/>
          </a:bodyPr>
          <a:lstStyle/>
          <a:p>
            <a:r>
              <a:rPr lang="en-US" sz="2000" dirty="0"/>
              <a:t>DPC formulation:</a:t>
            </a:r>
            <a:endParaRPr lang="en-US" dirty="0"/>
          </a:p>
        </p:txBody>
      </p:sp>
      <p:pic>
        <p:nvPicPr>
          <p:cNvPr id="13" name="Picture 12" descr="Text, letter&#10;&#10;Description automatically generated">
            <a:extLst>
              <a:ext uri="{FF2B5EF4-FFF2-40B4-BE49-F238E27FC236}">
                <a16:creationId xmlns:a16="http://schemas.microsoft.com/office/drawing/2014/main" id="{ADC26955-3E1D-4326-8BF6-3F3E80F4A6F6}"/>
              </a:ext>
            </a:extLst>
          </p:cNvPr>
          <p:cNvPicPr>
            <a:picLocks noChangeAspect="1"/>
          </p:cNvPicPr>
          <p:nvPr/>
        </p:nvPicPr>
        <p:blipFill>
          <a:blip r:embed="rId4"/>
          <a:stretch>
            <a:fillRect/>
          </a:stretch>
        </p:blipFill>
        <p:spPr>
          <a:xfrm>
            <a:off x="2373112" y="5133282"/>
            <a:ext cx="4119128" cy="2171903"/>
          </a:xfrm>
          <a:prstGeom prst="rect">
            <a:avLst/>
          </a:prstGeom>
        </p:spPr>
      </p:pic>
      <p:pic>
        <p:nvPicPr>
          <p:cNvPr id="15" name="Picture 14">
            <a:extLst>
              <a:ext uri="{FF2B5EF4-FFF2-40B4-BE49-F238E27FC236}">
                <a16:creationId xmlns:a16="http://schemas.microsoft.com/office/drawing/2014/main" id="{0D9A429E-9950-4854-920D-7E802C61974B}"/>
              </a:ext>
            </a:extLst>
          </p:cNvPr>
          <p:cNvPicPr>
            <a:picLocks noChangeAspect="1"/>
          </p:cNvPicPr>
          <p:nvPr/>
        </p:nvPicPr>
        <p:blipFill>
          <a:blip r:embed="rId5"/>
          <a:stretch>
            <a:fillRect/>
          </a:stretch>
        </p:blipFill>
        <p:spPr>
          <a:xfrm>
            <a:off x="2821183" y="7366147"/>
            <a:ext cx="4119128" cy="680018"/>
          </a:xfrm>
          <a:prstGeom prst="rect">
            <a:avLst/>
          </a:prstGeom>
        </p:spPr>
      </p:pic>
      <p:pic>
        <p:nvPicPr>
          <p:cNvPr id="17" name="Picture 16" descr="Chart, surface chart&#10;&#10;Description automatically generated">
            <a:extLst>
              <a:ext uri="{FF2B5EF4-FFF2-40B4-BE49-F238E27FC236}">
                <a16:creationId xmlns:a16="http://schemas.microsoft.com/office/drawing/2014/main" id="{EA52EECC-ACA9-4350-87C5-72603BC3AFD1}"/>
              </a:ext>
            </a:extLst>
          </p:cNvPr>
          <p:cNvPicPr>
            <a:picLocks noChangeAspect="1"/>
          </p:cNvPicPr>
          <p:nvPr/>
        </p:nvPicPr>
        <p:blipFill>
          <a:blip r:embed="rId6"/>
          <a:stretch>
            <a:fillRect/>
          </a:stretch>
        </p:blipFill>
        <p:spPr>
          <a:xfrm>
            <a:off x="7906235" y="5034915"/>
            <a:ext cx="6088061" cy="2727960"/>
          </a:xfrm>
          <a:prstGeom prst="rect">
            <a:avLst/>
          </a:prstGeom>
        </p:spPr>
      </p:pic>
    </p:spTree>
    <p:extLst>
      <p:ext uri="{BB962C8B-B14F-4D97-AF65-F5344CB8AC3E}">
        <p14:creationId xmlns:p14="http://schemas.microsoft.com/office/powerpoint/2010/main" val="350675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5EE5BD-5CFC-432E-8FDE-601EE4C049B2}"/>
              </a:ext>
            </a:extLst>
          </p:cNvPr>
          <p:cNvSpPr>
            <a:spLocks noGrp="1"/>
          </p:cNvSpPr>
          <p:nvPr>
            <p:ph type="sldNum" sz="quarter" idx="12"/>
          </p:nvPr>
        </p:nvSpPr>
        <p:spPr/>
        <p:txBody>
          <a:bodyPr/>
          <a:lstStyle/>
          <a:p>
            <a:fld id="{FE7A4BB3-E848-5A44-82DF-322201952CD8}" type="slidenum">
              <a:rPr lang="en-US" smtClean="0"/>
              <a:pPr/>
              <a:t>26</a:t>
            </a:fld>
            <a:endParaRPr lang="en-US"/>
          </a:p>
        </p:txBody>
      </p:sp>
      <p:sp>
        <p:nvSpPr>
          <p:cNvPr id="3" name="Title 2">
            <a:extLst>
              <a:ext uri="{FF2B5EF4-FFF2-40B4-BE49-F238E27FC236}">
                <a16:creationId xmlns:a16="http://schemas.microsoft.com/office/drawing/2014/main" id="{7F85AC77-C712-4E84-A729-36DA136A4D03}"/>
              </a:ext>
            </a:extLst>
          </p:cNvPr>
          <p:cNvSpPr>
            <a:spLocks noGrp="1"/>
          </p:cNvSpPr>
          <p:nvPr>
            <p:ph type="title"/>
          </p:nvPr>
        </p:nvSpPr>
        <p:spPr/>
        <p:txBody>
          <a:bodyPr/>
          <a:lstStyle/>
          <a:p>
            <a:pPr lvl="0" defTabSz="914400">
              <a:lnSpc>
                <a:spcPct val="100000"/>
              </a:lnSpc>
              <a:spcBef>
                <a:spcPts val="0"/>
              </a:spcBef>
              <a:defRPr/>
            </a:pPr>
            <a:r>
              <a:rPr lang="en-US" dirty="0"/>
              <a:t>Performance: Computationally efficient optimization with operational constraints</a:t>
            </a:r>
          </a:p>
        </p:txBody>
      </p:sp>
      <p:pic>
        <p:nvPicPr>
          <p:cNvPr id="5" name="Picture 4" descr="Chart, line chart&#10;&#10;Description automatically generated">
            <a:extLst>
              <a:ext uri="{FF2B5EF4-FFF2-40B4-BE49-F238E27FC236}">
                <a16:creationId xmlns:a16="http://schemas.microsoft.com/office/drawing/2014/main" id="{E960F0F3-DAA5-43FC-A6E3-B6A9E675D2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0392" y="4509691"/>
            <a:ext cx="3870208" cy="2061193"/>
          </a:xfrm>
          <a:prstGeom prst="rect">
            <a:avLst/>
          </a:prstGeom>
        </p:spPr>
      </p:pic>
      <p:pic>
        <p:nvPicPr>
          <p:cNvPr id="6" name="Picture 5" descr="Chart, line chart&#10;&#10;Description automatically generated">
            <a:extLst>
              <a:ext uri="{FF2B5EF4-FFF2-40B4-BE49-F238E27FC236}">
                <a16:creationId xmlns:a16="http://schemas.microsoft.com/office/drawing/2014/main" id="{2B47E9FA-7102-4941-8E80-AD12DE93C5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80392" y="2305067"/>
            <a:ext cx="3772926" cy="2034379"/>
          </a:xfrm>
          <a:prstGeom prst="rect">
            <a:avLst/>
          </a:prstGeom>
        </p:spPr>
      </p:pic>
      <p:pic>
        <p:nvPicPr>
          <p:cNvPr id="7" name="Picture 6" descr="Chart, line chart&#10;&#10;Description automatically generated">
            <a:extLst>
              <a:ext uri="{FF2B5EF4-FFF2-40B4-BE49-F238E27FC236}">
                <a16:creationId xmlns:a16="http://schemas.microsoft.com/office/drawing/2014/main" id="{5FC43EAA-A958-432E-8293-A9C1B8B6F62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14683" y="2361491"/>
            <a:ext cx="4353781" cy="2093648"/>
          </a:xfrm>
          <a:prstGeom prst="rect">
            <a:avLst/>
          </a:prstGeom>
        </p:spPr>
      </p:pic>
      <p:sp>
        <p:nvSpPr>
          <p:cNvPr id="8" name="AutoShape 2">
            <a:extLst>
              <a:ext uri="{FF2B5EF4-FFF2-40B4-BE49-F238E27FC236}">
                <a16:creationId xmlns:a16="http://schemas.microsoft.com/office/drawing/2014/main" id="{4A2FED6A-C360-4063-9344-51A0AD5BC4F7}"/>
              </a:ext>
            </a:extLst>
          </p:cNvPr>
          <p:cNvSpPr>
            <a:spLocks noChangeAspect="1" noChangeArrowheads="1"/>
          </p:cNvSpPr>
          <p:nvPr/>
        </p:nvSpPr>
        <p:spPr bwMode="auto">
          <a:xfrm>
            <a:off x="7658100" y="4068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ontent Placeholder 2">
            <a:extLst>
              <a:ext uri="{FF2B5EF4-FFF2-40B4-BE49-F238E27FC236}">
                <a16:creationId xmlns:a16="http://schemas.microsoft.com/office/drawing/2014/main" id="{3025FF57-F5DA-4945-87D3-CE2AFC1E80BF}"/>
              </a:ext>
            </a:extLst>
          </p:cNvPr>
          <p:cNvSpPr txBox="1">
            <a:spLocks/>
          </p:cNvSpPr>
          <p:nvPr/>
        </p:nvSpPr>
        <p:spPr>
          <a:xfrm>
            <a:off x="10103633" y="6858076"/>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Balancing conflicting objectives</a:t>
            </a:r>
          </a:p>
        </p:txBody>
      </p:sp>
      <p:pic>
        <p:nvPicPr>
          <p:cNvPr id="10" name="Picture 9" descr="Chart, line chart&#10;&#10;Description automatically generated">
            <a:extLst>
              <a:ext uri="{FF2B5EF4-FFF2-40B4-BE49-F238E27FC236}">
                <a16:creationId xmlns:a16="http://schemas.microsoft.com/office/drawing/2014/main" id="{EC44F5DF-1A74-40D0-AC78-0B34C38900B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85131" y="4336179"/>
            <a:ext cx="4317624" cy="2198847"/>
          </a:xfrm>
          <a:prstGeom prst="rect">
            <a:avLst/>
          </a:prstGeom>
        </p:spPr>
      </p:pic>
      <p:pic>
        <p:nvPicPr>
          <p:cNvPr id="11" name="Picture 10" descr="Chart, line chart&#10;&#10;Description automatically generated">
            <a:extLst>
              <a:ext uri="{FF2B5EF4-FFF2-40B4-BE49-F238E27FC236}">
                <a16:creationId xmlns:a16="http://schemas.microsoft.com/office/drawing/2014/main" id="{D84793ED-D131-4D3E-B776-4855D830F2A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775549" y="4644164"/>
            <a:ext cx="4057672" cy="1934427"/>
          </a:xfrm>
          <a:prstGeom prst="rect">
            <a:avLst/>
          </a:prstGeom>
        </p:spPr>
      </p:pic>
      <p:sp>
        <p:nvSpPr>
          <p:cNvPr id="12" name="Content Placeholder 2">
            <a:extLst>
              <a:ext uri="{FF2B5EF4-FFF2-40B4-BE49-F238E27FC236}">
                <a16:creationId xmlns:a16="http://schemas.microsoft.com/office/drawing/2014/main" id="{F30ACFE7-4260-48AF-BA23-A181A533C64B}"/>
              </a:ext>
            </a:extLst>
          </p:cNvPr>
          <p:cNvSpPr txBox="1">
            <a:spLocks/>
          </p:cNvSpPr>
          <p:nvPr/>
        </p:nvSpPr>
        <p:spPr>
          <a:xfrm>
            <a:off x="5775548" y="6858076"/>
            <a:ext cx="3740641" cy="242951"/>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Response to constraint tightening</a:t>
            </a:r>
          </a:p>
        </p:txBody>
      </p:sp>
      <p:sp>
        <p:nvSpPr>
          <p:cNvPr id="13" name="Content Placeholder 2">
            <a:extLst>
              <a:ext uri="{FF2B5EF4-FFF2-40B4-BE49-F238E27FC236}">
                <a16:creationId xmlns:a16="http://schemas.microsoft.com/office/drawing/2014/main" id="{B5350999-1DEE-4614-9F44-582DCA9B62E3}"/>
              </a:ext>
            </a:extLst>
          </p:cNvPr>
          <p:cNvSpPr txBox="1">
            <a:spLocks/>
          </p:cNvSpPr>
          <p:nvPr/>
        </p:nvSpPr>
        <p:spPr>
          <a:xfrm>
            <a:off x="1511292" y="6848740"/>
            <a:ext cx="3538401" cy="27880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a:t>Reference tracking performance</a:t>
            </a:r>
          </a:p>
        </p:txBody>
      </p:sp>
      <p:graphicFrame>
        <p:nvGraphicFramePr>
          <p:cNvPr id="16" name="Content Placeholder 2">
            <a:extLst>
              <a:ext uri="{FF2B5EF4-FFF2-40B4-BE49-F238E27FC236}">
                <a16:creationId xmlns:a16="http://schemas.microsoft.com/office/drawing/2014/main" id="{5AA01803-B657-4795-8364-84905704443E}"/>
              </a:ext>
            </a:extLst>
          </p:cNvPr>
          <p:cNvGraphicFramePr>
            <a:graphicFrameLocks/>
          </p:cNvGraphicFramePr>
          <p:nvPr>
            <p:extLst>
              <p:ext uri="{D42A27DB-BD31-4B8C-83A1-F6EECF244321}">
                <p14:modId xmlns:p14="http://schemas.microsoft.com/office/powerpoint/2010/main" val="3121880057"/>
              </p:ext>
            </p:extLst>
          </p:nvPr>
        </p:nvGraphicFramePr>
        <p:xfrm>
          <a:off x="10271207" y="2388198"/>
          <a:ext cx="3642756" cy="16803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77141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3DD2CD-CF7F-4928-A00B-99CB5536CE10}"/>
              </a:ext>
            </a:extLst>
          </p:cNvPr>
          <p:cNvSpPr>
            <a:spLocks noGrp="1"/>
          </p:cNvSpPr>
          <p:nvPr>
            <p:ph type="sldNum" sz="quarter" idx="12"/>
          </p:nvPr>
        </p:nvSpPr>
        <p:spPr/>
        <p:txBody>
          <a:bodyPr/>
          <a:lstStyle/>
          <a:p>
            <a:fld id="{FE7A4BB3-E848-5A44-82DF-322201952CD8}" type="slidenum">
              <a:rPr lang="en-US" smtClean="0"/>
              <a:pPr/>
              <a:t>27</a:t>
            </a:fld>
            <a:endParaRPr lang="en-US" dirty="0"/>
          </a:p>
        </p:txBody>
      </p:sp>
      <p:sp>
        <p:nvSpPr>
          <p:cNvPr id="3" name="Title 2">
            <a:extLst>
              <a:ext uri="{FF2B5EF4-FFF2-40B4-BE49-F238E27FC236}">
                <a16:creationId xmlns:a16="http://schemas.microsoft.com/office/drawing/2014/main" id="{F7C98B40-1701-44A3-96D8-EBCF1EC29E13}"/>
              </a:ext>
            </a:extLst>
          </p:cNvPr>
          <p:cNvSpPr>
            <a:spLocks noGrp="1"/>
          </p:cNvSpPr>
          <p:nvPr>
            <p:ph type="title"/>
          </p:nvPr>
        </p:nvSpPr>
        <p:spPr/>
        <p:txBody>
          <a:bodyPr/>
          <a:lstStyle/>
          <a:p>
            <a:r>
              <a:rPr lang="en-US" sz="3200" dirty="0"/>
              <a:t>Comparison of DPC with MPC, LQR, and RL</a:t>
            </a:r>
          </a:p>
        </p:txBody>
      </p:sp>
      <p:sp>
        <p:nvSpPr>
          <p:cNvPr id="5" name="Content Placeholder 2">
            <a:extLst>
              <a:ext uri="{FF2B5EF4-FFF2-40B4-BE49-F238E27FC236}">
                <a16:creationId xmlns:a16="http://schemas.microsoft.com/office/drawing/2014/main" id="{76EC4F21-0D78-49FD-BAD8-2E424B8A7AA6}"/>
              </a:ext>
            </a:extLst>
          </p:cNvPr>
          <p:cNvSpPr txBox="1">
            <a:spLocks/>
          </p:cNvSpPr>
          <p:nvPr/>
        </p:nvSpPr>
        <p:spPr>
          <a:xfrm>
            <a:off x="2813972" y="5566926"/>
            <a:ext cx="4876800" cy="1266568"/>
          </a:xfrm>
          <a:prstGeom prst="rect">
            <a:avLst/>
          </a:prstGeom>
        </p:spPr>
        <p:txBody>
          <a:bodyPr>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Closed loop trajectories. Top: controlled state (orange), internal model predictions (green), given reference (dashed blue), and constraints (dashed black). Middle: control action (blue) and bounds (dashed black). Bottom: disturbances</a:t>
            </a:r>
          </a:p>
        </p:txBody>
      </p:sp>
      <p:pic>
        <p:nvPicPr>
          <p:cNvPr id="6" name="Picture 5" descr="Chart, bar chart&#10;&#10;Description automatically generated">
            <a:extLst>
              <a:ext uri="{FF2B5EF4-FFF2-40B4-BE49-F238E27FC236}">
                <a16:creationId xmlns:a16="http://schemas.microsoft.com/office/drawing/2014/main" id="{B0D0DEE3-F998-4158-B762-23DFD2F8FE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6800" y="1749743"/>
            <a:ext cx="4948862" cy="3763395"/>
          </a:xfrm>
          <a:prstGeom prst="rect">
            <a:avLst/>
          </a:prstGeom>
        </p:spPr>
      </p:pic>
      <p:pic>
        <p:nvPicPr>
          <p:cNvPr id="7" name="Picture 6">
            <a:extLst>
              <a:ext uri="{FF2B5EF4-FFF2-40B4-BE49-F238E27FC236}">
                <a16:creationId xmlns:a16="http://schemas.microsoft.com/office/drawing/2014/main" id="{6EE24DCE-D893-4C15-AD07-972DFDDA9455}"/>
              </a:ext>
            </a:extLst>
          </p:cNvPr>
          <p:cNvPicPr>
            <a:picLocks noChangeAspect="1"/>
          </p:cNvPicPr>
          <p:nvPr/>
        </p:nvPicPr>
        <p:blipFill>
          <a:blip r:embed="rId3"/>
          <a:stretch>
            <a:fillRect/>
          </a:stretch>
        </p:blipFill>
        <p:spPr>
          <a:xfrm>
            <a:off x="2427727" y="1936376"/>
            <a:ext cx="5845593" cy="3667111"/>
          </a:xfrm>
          <a:prstGeom prst="rect">
            <a:avLst/>
          </a:prstGeom>
        </p:spPr>
      </p:pic>
      <p:sp>
        <p:nvSpPr>
          <p:cNvPr id="8" name="Content Placeholder 2">
            <a:extLst>
              <a:ext uri="{FF2B5EF4-FFF2-40B4-BE49-F238E27FC236}">
                <a16:creationId xmlns:a16="http://schemas.microsoft.com/office/drawing/2014/main" id="{F63BA48D-D027-4E32-83B4-4D2851FEB028}"/>
              </a:ext>
            </a:extLst>
          </p:cNvPr>
          <p:cNvSpPr txBox="1">
            <a:spLocks/>
          </p:cNvSpPr>
          <p:nvPr/>
        </p:nvSpPr>
        <p:spPr>
          <a:xfrm>
            <a:off x="8148703" y="5573548"/>
            <a:ext cx="5845593" cy="1206158"/>
          </a:xfrm>
          <a:prstGeom prst="rect">
            <a:avLst/>
          </a:prstGeom>
        </p:spPr>
        <p:txBody>
          <a:bodyPr vert="horz" lIns="91440" tIns="45720" rIns="91440" bIns="45720" rtlCol="0">
            <a:noAutofit/>
          </a:bodyPr>
          <a:lstStyle>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Control performance comparison in simulations with parametric and additive uncertainties. Control Strategies: MPC, Robust MPC , Stochastic MPC, LQR, LQI, A2C: Asynchronous, deterministic variant of Advantage Actor Critic, ACKTR: Actor Critic using Kronecker-Factored Trust Region, PPO2: Proximal Policy Optimization</a:t>
            </a:r>
          </a:p>
        </p:txBody>
      </p:sp>
      <p:sp>
        <p:nvSpPr>
          <p:cNvPr id="9" name="Content Placeholder 2">
            <a:extLst>
              <a:ext uri="{FF2B5EF4-FFF2-40B4-BE49-F238E27FC236}">
                <a16:creationId xmlns:a16="http://schemas.microsoft.com/office/drawing/2014/main" id="{09976A73-C9B2-454F-B6E7-BDC98C0CE02B}"/>
              </a:ext>
            </a:extLst>
          </p:cNvPr>
          <p:cNvSpPr txBox="1">
            <a:spLocks/>
          </p:cNvSpPr>
          <p:nvPr/>
        </p:nvSpPr>
        <p:spPr>
          <a:xfrm>
            <a:off x="2571750" y="7284636"/>
            <a:ext cx="993401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err="1"/>
              <a:t>Drgona</a:t>
            </a:r>
            <a:r>
              <a:rPr lang="en-US" sz="1600" dirty="0"/>
              <a:t> J., </a:t>
            </a:r>
            <a:r>
              <a:rPr lang="en-US" sz="1600" dirty="0" err="1"/>
              <a:t>Tuor</a:t>
            </a:r>
            <a:r>
              <a:rPr lang="en-US" sz="1600" dirty="0"/>
              <a:t> A., </a:t>
            </a:r>
            <a:r>
              <a:rPr lang="en-US" sz="1600" dirty="0" err="1"/>
              <a:t>Vrabie</a:t>
            </a:r>
            <a:r>
              <a:rPr lang="en-US" sz="1600" dirty="0"/>
              <a:t> D., Constrained Physics-Informed Deep Learning for Stable System Identification and Control of Linear Systems, Code release: https://github.com/pnnl/deps_arXiv2020</a:t>
            </a:r>
          </a:p>
        </p:txBody>
      </p:sp>
    </p:spTree>
    <p:extLst>
      <p:ext uri="{BB962C8B-B14F-4D97-AF65-F5344CB8AC3E}">
        <p14:creationId xmlns:p14="http://schemas.microsoft.com/office/powerpoint/2010/main" val="43344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28</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a:t>Economic DPC </a:t>
            </a:r>
            <a:r>
              <a:rPr lang="en-US" sz="3200" dirty="0"/>
              <a:t>for Building Control</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11" name="Picture 10" descr="Diagram&#10;&#10;Description automatically generated">
            <a:extLst>
              <a:ext uri="{FF2B5EF4-FFF2-40B4-BE49-F238E27FC236}">
                <a16:creationId xmlns:a16="http://schemas.microsoft.com/office/drawing/2014/main" id="{FCB10E31-9B1B-458E-8799-DF94A71DA4CC}"/>
              </a:ext>
            </a:extLst>
          </p:cNvPr>
          <p:cNvPicPr>
            <a:picLocks noChangeAspect="1"/>
          </p:cNvPicPr>
          <p:nvPr/>
        </p:nvPicPr>
        <p:blipFill>
          <a:blip r:embed="rId2"/>
          <a:stretch>
            <a:fillRect/>
          </a:stretch>
        </p:blipFill>
        <p:spPr>
          <a:xfrm>
            <a:off x="2143644" y="1474657"/>
            <a:ext cx="11163300" cy="3716575"/>
          </a:xfrm>
          <a:prstGeom prst="rect">
            <a:avLst/>
          </a:prstGeom>
        </p:spPr>
      </p:pic>
      <p:pic>
        <p:nvPicPr>
          <p:cNvPr id="15" name="Picture 14" descr="Diagram, text&#10;&#10;Description automatically generated">
            <a:extLst>
              <a:ext uri="{FF2B5EF4-FFF2-40B4-BE49-F238E27FC236}">
                <a16:creationId xmlns:a16="http://schemas.microsoft.com/office/drawing/2014/main" id="{237EE677-4D87-4A52-ACD6-3BB6DD809961}"/>
              </a:ext>
            </a:extLst>
          </p:cNvPr>
          <p:cNvPicPr>
            <a:picLocks noChangeAspect="1"/>
          </p:cNvPicPr>
          <p:nvPr/>
        </p:nvPicPr>
        <p:blipFill>
          <a:blip r:embed="rId3"/>
          <a:stretch>
            <a:fillRect/>
          </a:stretch>
        </p:blipFill>
        <p:spPr>
          <a:xfrm>
            <a:off x="5741049" y="5392211"/>
            <a:ext cx="3154106" cy="882736"/>
          </a:xfrm>
          <a:prstGeom prst="rect">
            <a:avLst/>
          </a:prstGeom>
        </p:spPr>
      </p:pic>
      <p:pic>
        <p:nvPicPr>
          <p:cNvPr id="17" name="Picture 16" descr="Text&#10;&#10;Description automatically generated">
            <a:extLst>
              <a:ext uri="{FF2B5EF4-FFF2-40B4-BE49-F238E27FC236}">
                <a16:creationId xmlns:a16="http://schemas.microsoft.com/office/drawing/2014/main" id="{61550B4F-EBD9-4BF2-AC28-6EA0F17C1777}"/>
              </a:ext>
            </a:extLst>
          </p:cNvPr>
          <p:cNvPicPr>
            <a:picLocks noChangeAspect="1"/>
          </p:cNvPicPr>
          <p:nvPr/>
        </p:nvPicPr>
        <p:blipFill>
          <a:blip r:embed="rId4"/>
          <a:stretch>
            <a:fillRect/>
          </a:stretch>
        </p:blipFill>
        <p:spPr>
          <a:xfrm>
            <a:off x="5795790" y="6602449"/>
            <a:ext cx="3055030" cy="835398"/>
          </a:xfrm>
          <a:prstGeom prst="rect">
            <a:avLst/>
          </a:prstGeom>
        </p:spPr>
      </p:pic>
      <p:pic>
        <p:nvPicPr>
          <p:cNvPr id="19" name="Picture 18" descr="Text, letter&#10;&#10;Description automatically generated">
            <a:extLst>
              <a:ext uri="{FF2B5EF4-FFF2-40B4-BE49-F238E27FC236}">
                <a16:creationId xmlns:a16="http://schemas.microsoft.com/office/drawing/2014/main" id="{022D461E-B52E-40C2-9B88-0E3379E32F33}"/>
              </a:ext>
            </a:extLst>
          </p:cNvPr>
          <p:cNvPicPr>
            <a:picLocks noChangeAspect="1"/>
          </p:cNvPicPr>
          <p:nvPr/>
        </p:nvPicPr>
        <p:blipFill>
          <a:blip r:embed="rId5"/>
          <a:stretch>
            <a:fillRect/>
          </a:stretch>
        </p:blipFill>
        <p:spPr>
          <a:xfrm>
            <a:off x="8997697" y="5735783"/>
            <a:ext cx="5083860" cy="1522144"/>
          </a:xfrm>
          <a:prstGeom prst="rect">
            <a:avLst/>
          </a:prstGeom>
        </p:spPr>
      </p:pic>
      <p:sp>
        <p:nvSpPr>
          <p:cNvPr id="20" name="Rectangle 19">
            <a:extLst>
              <a:ext uri="{FF2B5EF4-FFF2-40B4-BE49-F238E27FC236}">
                <a16:creationId xmlns:a16="http://schemas.microsoft.com/office/drawing/2014/main" id="{C8784E7D-054A-4ECC-9048-B10940A00532}"/>
              </a:ext>
            </a:extLst>
          </p:cNvPr>
          <p:cNvSpPr/>
          <p:nvPr/>
        </p:nvSpPr>
        <p:spPr>
          <a:xfrm>
            <a:off x="4914825" y="5611638"/>
            <a:ext cx="813043" cy="369332"/>
          </a:xfrm>
          <a:prstGeom prst="rect">
            <a:avLst/>
          </a:prstGeom>
        </p:spPr>
        <p:txBody>
          <a:bodyPr wrap="none">
            <a:spAutoFit/>
          </a:bodyPr>
          <a:lstStyle/>
          <a:p>
            <a:r>
              <a:rPr lang="en-US" sz="1800" dirty="0">
                <a:solidFill>
                  <a:schemeClr val="accent2"/>
                </a:solidFill>
              </a:rPr>
              <a:t>model</a:t>
            </a:r>
          </a:p>
        </p:txBody>
      </p:sp>
      <p:sp>
        <p:nvSpPr>
          <p:cNvPr id="21" name="Rectangle 20">
            <a:extLst>
              <a:ext uri="{FF2B5EF4-FFF2-40B4-BE49-F238E27FC236}">
                <a16:creationId xmlns:a16="http://schemas.microsoft.com/office/drawing/2014/main" id="{FD8918DA-8C7A-4F27-B152-4A70672E6C44}"/>
              </a:ext>
            </a:extLst>
          </p:cNvPr>
          <p:cNvSpPr/>
          <p:nvPr/>
        </p:nvSpPr>
        <p:spPr>
          <a:xfrm>
            <a:off x="4914824" y="6709601"/>
            <a:ext cx="774571" cy="369332"/>
          </a:xfrm>
          <a:prstGeom prst="rect">
            <a:avLst/>
          </a:prstGeom>
        </p:spPr>
        <p:txBody>
          <a:bodyPr wrap="none">
            <a:spAutoFit/>
          </a:bodyPr>
          <a:lstStyle/>
          <a:p>
            <a:r>
              <a:rPr lang="en-US" sz="1800" dirty="0">
                <a:solidFill>
                  <a:schemeClr val="accent2"/>
                </a:solidFill>
              </a:rPr>
              <a:t>policy</a:t>
            </a:r>
          </a:p>
        </p:txBody>
      </p:sp>
      <p:sp>
        <p:nvSpPr>
          <p:cNvPr id="22" name="Rectangle 21">
            <a:extLst>
              <a:ext uri="{FF2B5EF4-FFF2-40B4-BE49-F238E27FC236}">
                <a16:creationId xmlns:a16="http://schemas.microsoft.com/office/drawing/2014/main" id="{3E03B896-7E6B-4A99-A2A4-E4305FBA0CBB}"/>
              </a:ext>
            </a:extLst>
          </p:cNvPr>
          <p:cNvSpPr/>
          <p:nvPr/>
        </p:nvSpPr>
        <p:spPr>
          <a:xfrm>
            <a:off x="9423089" y="5353145"/>
            <a:ext cx="3121367" cy="369332"/>
          </a:xfrm>
          <a:prstGeom prst="rect">
            <a:avLst/>
          </a:prstGeom>
        </p:spPr>
        <p:txBody>
          <a:bodyPr wrap="none">
            <a:spAutoFit/>
          </a:bodyPr>
          <a:lstStyle/>
          <a:p>
            <a:r>
              <a:rPr lang="en-US" sz="1800" dirty="0">
                <a:solidFill>
                  <a:schemeClr val="accent2"/>
                </a:solidFill>
              </a:rPr>
              <a:t>Economic MPC loss function</a:t>
            </a:r>
          </a:p>
        </p:txBody>
      </p:sp>
      <p:pic>
        <p:nvPicPr>
          <p:cNvPr id="1026" name="Picture 2" descr="Fig. 2">
            <a:extLst>
              <a:ext uri="{FF2B5EF4-FFF2-40B4-BE49-F238E27FC236}">
                <a16:creationId xmlns:a16="http://schemas.microsoft.com/office/drawing/2014/main" id="{A502577D-3B8D-4378-B0BC-A676F5E8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047" y="5392211"/>
            <a:ext cx="26860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9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29</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Learned Model without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spTree>
    <p:extLst>
      <p:ext uri="{BB962C8B-B14F-4D97-AF65-F5344CB8AC3E}">
        <p14:creationId xmlns:p14="http://schemas.microsoft.com/office/powerpoint/2010/main" val="2618889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3</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 for Building HVAC Systems</a:t>
            </a:r>
          </a:p>
        </p:txBody>
      </p:sp>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7" name="Picture 6" descr="Diagram&#10;&#10;Description automatically generated">
            <a:extLst>
              <a:ext uri="{FF2B5EF4-FFF2-40B4-BE49-F238E27FC236}">
                <a16:creationId xmlns:a16="http://schemas.microsoft.com/office/drawing/2014/main" id="{048EC4BB-CE12-4E12-AE22-AA2BF13A9991}"/>
              </a:ext>
            </a:extLst>
          </p:cNvPr>
          <p:cNvPicPr>
            <a:picLocks noChangeAspect="1"/>
          </p:cNvPicPr>
          <p:nvPr/>
        </p:nvPicPr>
        <p:blipFill>
          <a:blip r:embed="rId3"/>
          <a:stretch>
            <a:fillRect/>
          </a:stretch>
        </p:blipFill>
        <p:spPr>
          <a:xfrm>
            <a:off x="2355274" y="1714434"/>
            <a:ext cx="10831302" cy="5737476"/>
          </a:xfrm>
          <a:prstGeom prst="rect">
            <a:avLst/>
          </a:prstGeom>
        </p:spPr>
      </p:pic>
    </p:spTree>
    <p:extLst>
      <p:ext uri="{BB962C8B-B14F-4D97-AF65-F5344CB8AC3E}">
        <p14:creationId xmlns:p14="http://schemas.microsoft.com/office/powerpoint/2010/main" val="42328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30</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1031394"/>
          </a:xfrm>
        </p:spPr>
        <p:txBody>
          <a:bodyPr/>
          <a:lstStyle/>
          <a:p>
            <a:r>
              <a:rPr lang="en-US" sz="3200" dirty="0"/>
              <a:t>Closed-loop Performance of DPC on Emulator Model with Plant-Model Mismatch </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accepted for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683A167-EADF-460E-B9A9-7FE73E22469D}"/>
              </a:ext>
            </a:extLst>
          </p:cNvPr>
          <p:cNvPicPr>
            <a:picLocks noChangeAspect="1"/>
          </p:cNvPicPr>
          <p:nvPr/>
        </p:nvPicPr>
        <p:blipFill>
          <a:blip r:embed="rId3"/>
          <a:stretch>
            <a:fillRect/>
          </a:stretch>
        </p:blipFill>
        <p:spPr>
          <a:xfrm>
            <a:off x="1865243" y="1596669"/>
            <a:ext cx="11704343" cy="5852172"/>
          </a:xfrm>
          <a:prstGeom prst="rect">
            <a:avLst/>
          </a:prstGeom>
        </p:spPr>
      </p:pic>
    </p:spTree>
    <p:extLst>
      <p:ext uri="{BB962C8B-B14F-4D97-AF65-F5344CB8AC3E}">
        <p14:creationId xmlns:p14="http://schemas.microsoft.com/office/powerpoint/2010/main" val="392559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31</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986535"/>
          </a:xfrm>
        </p:spPr>
        <p:txBody>
          <a:bodyPr/>
          <a:lstStyle/>
          <a:p>
            <a:r>
              <a:rPr lang="en-US" sz="3200" dirty="0"/>
              <a:t>Embedded Implementation of DPC</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A4D1AA25-442F-48B5-B610-C74BAB321F03}"/>
              </a:ext>
            </a:extLst>
          </p:cNvPr>
          <p:cNvSpPr txBox="1">
            <a:spLocks/>
          </p:cNvSpPr>
          <p:nvPr/>
        </p:nvSpPr>
        <p:spPr>
          <a:xfrm>
            <a:off x="1826756" y="6228206"/>
            <a:ext cx="4940076" cy="38964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Flexy-Air system sketch with Raspberry-Pi controller </a:t>
            </a:r>
          </a:p>
        </p:txBody>
      </p:sp>
      <p:pic>
        <p:nvPicPr>
          <p:cNvPr id="7" name="Picture 6">
            <a:extLst>
              <a:ext uri="{FF2B5EF4-FFF2-40B4-BE49-F238E27FC236}">
                <a16:creationId xmlns:a16="http://schemas.microsoft.com/office/drawing/2014/main" id="{9B26C9DD-AD32-4419-80D6-EB9436EC79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1494" y="1933776"/>
            <a:ext cx="3086637" cy="4074098"/>
          </a:xfrm>
          <a:prstGeom prst="rect">
            <a:avLst/>
          </a:prstGeom>
        </p:spPr>
      </p:pic>
      <p:pic>
        <p:nvPicPr>
          <p:cNvPr id="8" name="Picture 7">
            <a:extLst>
              <a:ext uri="{FF2B5EF4-FFF2-40B4-BE49-F238E27FC236}">
                <a16:creationId xmlns:a16="http://schemas.microsoft.com/office/drawing/2014/main" id="{E4F3C9E1-E3C3-4C32-BC16-855756B5FB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81943" y="1846343"/>
            <a:ext cx="5906220" cy="4116865"/>
          </a:xfrm>
          <a:prstGeom prst="rect">
            <a:avLst/>
          </a:prstGeom>
        </p:spPr>
      </p:pic>
      <p:sp>
        <p:nvSpPr>
          <p:cNvPr id="9" name="Content Placeholder 2">
            <a:extLst>
              <a:ext uri="{FF2B5EF4-FFF2-40B4-BE49-F238E27FC236}">
                <a16:creationId xmlns:a16="http://schemas.microsoft.com/office/drawing/2014/main" id="{4C954B51-E337-419F-A04D-8297EA604D93}"/>
              </a:ext>
            </a:extLst>
          </p:cNvPr>
          <p:cNvSpPr txBox="1">
            <a:spLocks/>
          </p:cNvSpPr>
          <p:nvPr/>
        </p:nvSpPr>
        <p:spPr>
          <a:xfrm>
            <a:off x="7648417" y="6156646"/>
            <a:ext cx="6524783" cy="102687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10000"/>
              </a:lnSpc>
            </a:pPr>
            <a:r>
              <a:rPr lang="en-US" sz="1600" dirty="0"/>
              <a:t>Performance comparison: reference (red dashed), position controlled with PI controller (green), explicit model predictive control (purple), constrained differentiable predictive control (blue) and constraints (black-dashed). Bottom figures show the fan speed controls</a:t>
            </a:r>
          </a:p>
          <a:p>
            <a:pPr>
              <a:lnSpc>
                <a:spcPct val="110000"/>
              </a:lnSpc>
            </a:pPr>
            <a:r>
              <a:rPr lang="en-US" sz="1600" dirty="0"/>
              <a:t> </a:t>
            </a:r>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a:t>
            </a:r>
            <a:r>
              <a:rPr lang="en-US" sz="1600" dirty="0" err="1"/>
              <a:t>Drgona</a:t>
            </a:r>
            <a:r>
              <a:rPr lang="en-US" sz="1600" dirty="0"/>
              <a:t>, Karol </a:t>
            </a:r>
            <a:r>
              <a:rPr lang="en-US" sz="1600" dirty="0" err="1"/>
              <a:t>Kis</a:t>
            </a:r>
            <a:r>
              <a:rPr lang="en-US" sz="1600" dirty="0"/>
              <a:t>, Aaron </a:t>
            </a:r>
            <a:r>
              <a:rPr lang="en-US" sz="1600" dirty="0" err="1"/>
              <a:t>Tuor</a:t>
            </a:r>
            <a:r>
              <a:rPr lang="en-US" sz="1600" dirty="0"/>
              <a:t>, </a:t>
            </a:r>
            <a:r>
              <a:rPr lang="en-US" sz="1600" dirty="0" err="1"/>
              <a:t>Draguna</a:t>
            </a:r>
            <a:r>
              <a:rPr lang="en-US" sz="1600" dirty="0"/>
              <a:t> </a:t>
            </a:r>
            <a:r>
              <a:rPr lang="en-US" sz="1600" dirty="0" err="1"/>
              <a:t>Vrabie</a:t>
            </a:r>
            <a:r>
              <a:rPr lang="en-US" sz="1600" dirty="0"/>
              <a:t>, Martin </a:t>
            </a:r>
            <a:r>
              <a:rPr lang="en-US" sz="1600" dirty="0" err="1"/>
              <a:t>Klauco</a:t>
            </a:r>
            <a:r>
              <a:rPr lang="en-US" sz="1600" dirty="0"/>
              <a:t>, Differentiable Predictive Control: An MPC Alternative for Unknown Nonlinear Systems using Constrained Deep Learning; arXiv:2011.03699 </a:t>
            </a:r>
          </a:p>
        </p:txBody>
      </p:sp>
    </p:spTree>
    <p:extLst>
      <p:ext uri="{BB962C8B-B14F-4D97-AF65-F5344CB8AC3E}">
        <p14:creationId xmlns:p14="http://schemas.microsoft.com/office/powerpoint/2010/main" val="116542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A22A6D3-5AA8-4E78-9375-3864028ACB57}"/>
              </a:ext>
            </a:extLst>
          </p:cNvPr>
          <p:cNvPicPr>
            <a:picLocks noChangeAspect="1"/>
          </p:cNvPicPr>
          <p:nvPr/>
        </p:nvPicPr>
        <p:blipFill>
          <a:blip r:embed="rId3"/>
          <a:stretch>
            <a:fillRect/>
          </a:stretch>
        </p:blipFill>
        <p:spPr>
          <a:xfrm>
            <a:off x="9564556" y="2711199"/>
            <a:ext cx="2740263" cy="1719047"/>
          </a:xfrm>
          <a:prstGeom prst="rect">
            <a:avLst/>
          </a:prstGeom>
        </p:spPr>
      </p:pic>
      <p:sp>
        <p:nvSpPr>
          <p:cNvPr id="2" name="Slide Number Placeholder 1">
            <a:extLst>
              <a:ext uri="{FF2B5EF4-FFF2-40B4-BE49-F238E27FC236}">
                <a16:creationId xmlns:a16="http://schemas.microsoft.com/office/drawing/2014/main" id="{93CDFADD-FA58-43C2-8804-25DDBCA336A9}"/>
              </a:ext>
            </a:extLst>
          </p:cNvPr>
          <p:cNvSpPr>
            <a:spLocks noGrp="1"/>
          </p:cNvSpPr>
          <p:nvPr>
            <p:ph type="sldNum" sz="quarter" idx="12"/>
          </p:nvPr>
        </p:nvSpPr>
        <p:spPr>
          <a:xfrm>
            <a:off x="14035332" y="7772400"/>
            <a:ext cx="453223" cy="457200"/>
          </a:xfrm>
        </p:spPr>
        <p:txBody>
          <a:bodyPr/>
          <a:lstStyle/>
          <a:p>
            <a:fld id="{FE7A4BB3-E848-5A44-82DF-322201952CD8}" type="slidenum">
              <a:rPr lang="en-US" smtClean="0"/>
              <a:pPr/>
              <a:t>32</a:t>
            </a:fld>
            <a:endParaRPr lang="en-US" dirty="0"/>
          </a:p>
        </p:txBody>
      </p:sp>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pic>
        <p:nvPicPr>
          <p:cNvPr id="6" name="Picture 5" descr="A screen shot of a computer&#10;&#10;Description automatically generated">
            <a:extLst>
              <a:ext uri="{FF2B5EF4-FFF2-40B4-BE49-F238E27FC236}">
                <a16:creationId xmlns:a16="http://schemas.microsoft.com/office/drawing/2014/main" id="{7A3B2715-5D95-45C4-A29E-D20A664E2C22}"/>
              </a:ext>
            </a:extLst>
          </p:cNvPr>
          <p:cNvPicPr>
            <a:picLocks noChangeAspect="1"/>
          </p:cNvPicPr>
          <p:nvPr/>
        </p:nvPicPr>
        <p:blipFill>
          <a:blip r:embed="rId4"/>
          <a:stretch>
            <a:fillRect/>
          </a:stretch>
        </p:blipFill>
        <p:spPr>
          <a:xfrm>
            <a:off x="12238213" y="1961429"/>
            <a:ext cx="2217572" cy="1218529"/>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9894262-A09A-423E-81C8-72260E227A40}"/>
              </a:ext>
            </a:extLst>
          </p:cNvPr>
          <p:cNvPicPr>
            <a:picLocks noChangeAspect="1"/>
          </p:cNvPicPr>
          <p:nvPr/>
        </p:nvPicPr>
        <p:blipFill>
          <a:blip r:embed="rId5"/>
          <a:stretch>
            <a:fillRect/>
          </a:stretch>
        </p:blipFill>
        <p:spPr>
          <a:xfrm>
            <a:off x="12218474" y="560262"/>
            <a:ext cx="2206261" cy="1240206"/>
          </a:xfrm>
          <a:prstGeom prst="rect">
            <a:avLst/>
          </a:prstGeom>
        </p:spPr>
      </p:pic>
      <p:pic>
        <p:nvPicPr>
          <p:cNvPr id="8" name="Graphic 7">
            <a:extLst>
              <a:ext uri="{FF2B5EF4-FFF2-40B4-BE49-F238E27FC236}">
                <a16:creationId xmlns:a16="http://schemas.microsoft.com/office/drawing/2014/main" id="{FDE837FB-8319-4B24-A787-7C040770A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9648" y="500719"/>
            <a:ext cx="2965425" cy="1578757"/>
          </a:xfrm>
          <a:prstGeom prst="rect">
            <a:avLst/>
          </a:prstGeom>
        </p:spPr>
      </p:pic>
      <p:pic>
        <p:nvPicPr>
          <p:cNvPr id="9" name="Picture 8" descr="Graphical user interface, application, PowerPoint&#10;&#10;Description automatically generated">
            <a:extLst>
              <a:ext uri="{FF2B5EF4-FFF2-40B4-BE49-F238E27FC236}">
                <a16:creationId xmlns:a16="http://schemas.microsoft.com/office/drawing/2014/main" id="{499D47C1-A19A-414B-A30A-54429B21A0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4424" y="3350518"/>
            <a:ext cx="2231439" cy="148916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01724C4C-DE19-478E-8928-9F77EC5F79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7179" y="6160131"/>
            <a:ext cx="2403747" cy="1719324"/>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56D6FC4-5C46-44BB-9DA8-AD17E55C62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81342" y="511141"/>
            <a:ext cx="2231439" cy="2139649"/>
          </a:xfrm>
          <a:prstGeom prst="rect">
            <a:avLst/>
          </a:prstGeom>
        </p:spPr>
      </p:pic>
      <p:pic>
        <p:nvPicPr>
          <p:cNvPr id="12" name="Picture 11" descr="Chart, line chart, histogram&#10;&#10;Description automatically generated">
            <a:extLst>
              <a:ext uri="{FF2B5EF4-FFF2-40B4-BE49-F238E27FC236}">
                <a16:creationId xmlns:a16="http://schemas.microsoft.com/office/drawing/2014/main" id="{804756B8-78D7-44FE-917D-92A431227C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63632" y="4941424"/>
            <a:ext cx="2660312" cy="1124462"/>
          </a:xfrm>
          <a:prstGeom prst="rect">
            <a:avLst/>
          </a:prstGeom>
        </p:spPr>
      </p:pic>
      <p:pic>
        <p:nvPicPr>
          <p:cNvPr id="13" name="Picture 12" descr="Diagram&#10;&#10;Description automatically generated">
            <a:extLst>
              <a:ext uri="{FF2B5EF4-FFF2-40B4-BE49-F238E27FC236}">
                <a16:creationId xmlns:a16="http://schemas.microsoft.com/office/drawing/2014/main" id="{130044AB-3ABE-48AB-B05D-B2677A83EF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131" y="5358170"/>
            <a:ext cx="3141164" cy="2534842"/>
          </a:xfrm>
          <a:prstGeom prst="rect">
            <a:avLst/>
          </a:prstGeom>
        </p:spPr>
      </p:pic>
      <p:pic>
        <p:nvPicPr>
          <p:cNvPr id="16" name="Picture 15">
            <a:extLst>
              <a:ext uri="{FF2B5EF4-FFF2-40B4-BE49-F238E27FC236}">
                <a16:creationId xmlns:a16="http://schemas.microsoft.com/office/drawing/2014/main" id="{1B175EF0-3A9E-4BC3-A33E-96D6127AA782}"/>
              </a:ext>
            </a:extLst>
          </p:cNvPr>
          <p:cNvPicPr>
            <a:picLocks noChangeAspect="1"/>
          </p:cNvPicPr>
          <p:nvPr/>
        </p:nvPicPr>
        <p:blipFill>
          <a:blip r:embed="rId13"/>
          <a:stretch>
            <a:fillRect/>
          </a:stretch>
        </p:blipFill>
        <p:spPr>
          <a:xfrm>
            <a:off x="6406251" y="2360992"/>
            <a:ext cx="3284841" cy="1637112"/>
          </a:xfrm>
          <a:prstGeom prst="rect">
            <a:avLst/>
          </a:prstGeom>
        </p:spPr>
      </p:pic>
      <p:pic>
        <p:nvPicPr>
          <p:cNvPr id="18" name="Picture 17">
            <a:extLst>
              <a:ext uri="{FF2B5EF4-FFF2-40B4-BE49-F238E27FC236}">
                <a16:creationId xmlns:a16="http://schemas.microsoft.com/office/drawing/2014/main" id="{E56C42BC-96BA-4ECF-8207-D7B1521C8ECA}"/>
              </a:ext>
            </a:extLst>
          </p:cNvPr>
          <p:cNvPicPr>
            <a:picLocks noChangeAspect="1"/>
          </p:cNvPicPr>
          <p:nvPr/>
        </p:nvPicPr>
        <p:blipFill rotWithShape="1">
          <a:blip r:embed="rId14">
            <a:extLst>
              <a:ext uri="{28A0092B-C50C-407E-A947-70E740481C1C}">
                <a14:useLocalDpi xmlns:a14="http://schemas.microsoft.com/office/drawing/2010/main" val="0"/>
              </a:ext>
            </a:extLst>
          </a:blip>
          <a:srcRect t="1698" b="50000"/>
          <a:stretch/>
        </p:blipFill>
        <p:spPr>
          <a:xfrm>
            <a:off x="6571663" y="4258995"/>
            <a:ext cx="3090863" cy="786689"/>
          </a:xfrm>
          <a:prstGeom prst="rect">
            <a:avLst/>
          </a:prstGeom>
        </p:spPr>
      </p:pic>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058487" y="1875497"/>
            <a:ext cx="5391468" cy="6193389"/>
          </a:xfrm>
        </p:spPr>
        <p:txBody>
          <a:bodyPr vert="horz" lIns="91440" tIns="45720" rIns="91440" bIns="45720" rtlCol="0" anchor="t">
            <a:normAutofit fontScale="70000" lnSpcReduction="20000"/>
          </a:bodyPr>
          <a:lstStyle/>
          <a:p>
            <a:r>
              <a:rPr lang="en-US" b="1" dirty="0">
                <a:latin typeface="Arial"/>
                <a:cs typeface="Arial"/>
              </a:rPr>
              <a:t>Differentiable Predictive Control</a:t>
            </a:r>
          </a:p>
          <a:p>
            <a:pPr lvl="1"/>
            <a:r>
              <a:rPr lang="en-US" dirty="0"/>
              <a:t>Neural state space model for system ID</a:t>
            </a:r>
          </a:p>
          <a:p>
            <a:pPr lvl="1"/>
            <a:r>
              <a:rPr lang="en-US" dirty="0"/>
              <a:t>Incorporating constraints (neural gray-box)</a:t>
            </a:r>
          </a:p>
          <a:p>
            <a:pPr lvl="1"/>
            <a:r>
              <a:rPr lang="en-US" dirty="0"/>
              <a:t>Theoretical connection with MPC</a:t>
            </a:r>
          </a:p>
          <a:p>
            <a:pPr lvl="1"/>
            <a:r>
              <a:rPr lang="en-US" dirty="0"/>
              <a:t>Explicit neural control policies</a:t>
            </a:r>
          </a:p>
          <a:p>
            <a:pPr lvl="1"/>
            <a:r>
              <a:rPr lang="en-US" dirty="0"/>
              <a:t>Embedded implementation with low-cost HW</a:t>
            </a:r>
          </a:p>
          <a:p>
            <a:r>
              <a:rPr lang="en-US" b="1" dirty="0">
                <a:latin typeface="Arial"/>
                <a:cs typeface="Arial"/>
              </a:rPr>
              <a:t>Ongoing work</a:t>
            </a:r>
          </a:p>
          <a:p>
            <a:pPr lvl="1"/>
            <a:r>
              <a:rPr lang="en-US" dirty="0">
                <a:latin typeface="Arial"/>
                <a:cs typeface="Arial"/>
              </a:rPr>
              <a:t>Uncertainty Quantification</a:t>
            </a:r>
          </a:p>
          <a:p>
            <a:pPr lvl="1"/>
            <a:r>
              <a:rPr lang="en-US" dirty="0">
                <a:latin typeface="Arial"/>
                <a:cs typeface="Arial"/>
              </a:rPr>
              <a:t>Plant-model mismatch</a:t>
            </a:r>
          </a:p>
          <a:p>
            <a:pPr lvl="1"/>
            <a:r>
              <a:rPr lang="en-US" dirty="0">
                <a:latin typeface="Arial"/>
                <a:cs typeface="Arial"/>
              </a:rPr>
              <a:t>Theoretical guarantees: convergence, stability, constraints satisfaction</a:t>
            </a:r>
          </a:p>
          <a:p>
            <a:r>
              <a:rPr lang="en-US" b="1" dirty="0">
                <a:latin typeface="Arial"/>
                <a:cs typeface="Arial"/>
              </a:rPr>
              <a:t>Code development</a:t>
            </a:r>
            <a:endParaRPr lang="en-US" dirty="0">
              <a:latin typeface="Arial"/>
              <a:cs typeface="Arial"/>
            </a:endParaRPr>
          </a:p>
          <a:p>
            <a:pPr lvl="1"/>
            <a:r>
              <a:rPr lang="en-US" dirty="0">
                <a:latin typeface="Arial"/>
                <a:cs typeface="Arial"/>
              </a:rPr>
              <a:t>Neuromancer software package</a:t>
            </a:r>
          </a:p>
          <a:p>
            <a:pPr lvl="2"/>
            <a:r>
              <a:rPr lang="en-US" dirty="0">
                <a:latin typeface="Arial"/>
                <a:cs typeface="Arial"/>
                <a:hlinkClick r:id="rId15"/>
              </a:rPr>
              <a:t>https://github.com/pnnl/neuromancer</a:t>
            </a:r>
            <a:r>
              <a:rPr lang="en-US" dirty="0">
                <a:latin typeface="Arial"/>
                <a:cs typeface="Arial"/>
              </a:rPr>
              <a:t> </a:t>
            </a:r>
          </a:p>
          <a:p>
            <a:pPr lvl="1"/>
            <a:r>
              <a:rPr lang="en-US" dirty="0">
                <a:latin typeface="Arial"/>
                <a:cs typeface="Arial"/>
              </a:rPr>
              <a:t>Structured linear maps in </a:t>
            </a:r>
            <a:r>
              <a:rPr lang="en-US" dirty="0" err="1">
                <a:latin typeface="Arial"/>
                <a:cs typeface="Arial"/>
              </a:rPr>
              <a:t>Pytorch</a:t>
            </a:r>
            <a:r>
              <a:rPr lang="en-US" dirty="0">
                <a:latin typeface="Arial"/>
                <a:cs typeface="Arial"/>
              </a:rPr>
              <a:t> </a:t>
            </a:r>
          </a:p>
          <a:p>
            <a:pPr lvl="2"/>
            <a:r>
              <a:rPr lang="en-US" dirty="0">
                <a:latin typeface="Arial"/>
                <a:cs typeface="Arial"/>
                <a:hlinkClick r:id="rId16"/>
              </a:rPr>
              <a:t>https://pnnl.github.io/slim/</a:t>
            </a:r>
            <a:r>
              <a:rPr lang="en-US" dirty="0">
                <a:latin typeface="Arial"/>
                <a:cs typeface="Arial"/>
              </a:rPr>
              <a:t> </a:t>
            </a:r>
          </a:p>
          <a:p>
            <a:r>
              <a:rPr lang="en-US" b="1" dirty="0">
                <a:latin typeface="Arial"/>
                <a:cs typeface="Arial"/>
              </a:rPr>
              <a:t>Long-Term Vision</a:t>
            </a:r>
            <a:endParaRPr lang="en-US" dirty="0">
              <a:latin typeface="Arial"/>
              <a:cs typeface="Arial"/>
            </a:endParaRPr>
          </a:p>
          <a:p>
            <a:pPr lvl="1"/>
            <a:r>
              <a:rPr lang="en-US" dirty="0">
                <a:latin typeface="Arial"/>
                <a:cs typeface="Arial"/>
              </a:rPr>
              <a:t>Causal discovery, dynamical coupling</a:t>
            </a:r>
          </a:p>
          <a:p>
            <a:pPr lvl="1"/>
            <a:r>
              <a:rPr lang="en-US" dirty="0">
                <a:latin typeface="Arial"/>
                <a:cs typeface="Arial"/>
              </a:rPr>
              <a:t>Solving large-scale non-convex constrained optimization problems</a:t>
            </a:r>
          </a:p>
          <a:p>
            <a:pPr lvl="1"/>
            <a:r>
              <a:rPr lang="en-US" dirty="0">
                <a:latin typeface="Arial"/>
                <a:cs typeface="Arial"/>
              </a:rPr>
              <a:t>Applications in energy, manufacturing, cyber</a:t>
            </a:r>
          </a:p>
        </p:txBody>
      </p:sp>
      <p:pic>
        <p:nvPicPr>
          <p:cNvPr id="23" name="Picture 22">
            <a:extLst>
              <a:ext uri="{FF2B5EF4-FFF2-40B4-BE49-F238E27FC236}">
                <a16:creationId xmlns:a16="http://schemas.microsoft.com/office/drawing/2014/main" id="{97D70817-D2B5-4B5D-8C54-A80CFE0F4B2D}"/>
              </a:ext>
            </a:extLst>
          </p:cNvPr>
          <p:cNvPicPr>
            <a:picLocks noChangeAspect="1"/>
          </p:cNvPicPr>
          <p:nvPr/>
        </p:nvPicPr>
        <p:blipFill>
          <a:blip r:embed="rId17"/>
          <a:stretch>
            <a:fillRect/>
          </a:stretch>
        </p:blipFill>
        <p:spPr>
          <a:xfrm>
            <a:off x="9732813" y="6200777"/>
            <a:ext cx="2403747" cy="1808702"/>
          </a:xfrm>
          <a:prstGeom prst="rect">
            <a:avLst/>
          </a:prstGeom>
        </p:spPr>
      </p:pic>
      <p:pic>
        <p:nvPicPr>
          <p:cNvPr id="24" name="Picture 23" descr="Chart, bar chart&#10;&#10;Description automatically generated">
            <a:extLst>
              <a:ext uri="{FF2B5EF4-FFF2-40B4-BE49-F238E27FC236}">
                <a16:creationId xmlns:a16="http://schemas.microsoft.com/office/drawing/2014/main" id="{5A4889BA-930C-4937-84FA-F65D5128C91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69534" y="4424027"/>
            <a:ext cx="2513714" cy="1911571"/>
          </a:xfrm>
          <a:prstGeom prst="rect">
            <a:avLst/>
          </a:prstGeom>
        </p:spPr>
      </p:pic>
    </p:spTree>
    <p:extLst>
      <p:ext uri="{BB962C8B-B14F-4D97-AF65-F5344CB8AC3E}">
        <p14:creationId xmlns:p14="http://schemas.microsoft.com/office/powerpoint/2010/main" val="42523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F0184-6CE4-B64D-89E7-D998ED0C0C88}"/>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3" name="Title 2">
            <a:extLst>
              <a:ext uri="{FF2B5EF4-FFF2-40B4-BE49-F238E27FC236}">
                <a16:creationId xmlns:a16="http://schemas.microsoft.com/office/drawing/2014/main" id="{197A2C1E-732E-2642-828B-325A79D6560F}"/>
              </a:ext>
            </a:extLst>
          </p:cNvPr>
          <p:cNvSpPr>
            <a:spLocks noGrp="1"/>
          </p:cNvSpPr>
          <p:nvPr>
            <p:ph type="title"/>
          </p:nvPr>
        </p:nvSpPr>
        <p:spPr/>
        <p:txBody>
          <a:bodyPr/>
          <a:lstStyle/>
          <a:p>
            <a:r>
              <a:rPr lang="en-US" dirty="0">
                <a:solidFill>
                  <a:srgbClr val="D57500"/>
                </a:solidFill>
                <a:latin typeface="Arial"/>
                <a:cs typeface="Arial"/>
              </a:rPr>
              <a:t>Backup: Dynamical Analysis of Deep Neural Networks</a:t>
            </a:r>
            <a:endParaRPr lang="en-US" dirty="0"/>
          </a:p>
        </p:txBody>
      </p:sp>
      <p:sp>
        <p:nvSpPr>
          <p:cNvPr id="4" name="Content Placeholder 3">
            <a:extLst>
              <a:ext uri="{FF2B5EF4-FFF2-40B4-BE49-F238E27FC236}">
                <a16:creationId xmlns:a16="http://schemas.microsoft.com/office/drawing/2014/main" id="{179DC475-5F84-0745-9559-0BA6329C7E88}"/>
              </a:ext>
            </a:extLst>
          </p:cNvPr>
          <p:cNvSpPr>
            <a:spLocks noGrp="1"/>
          </p:cNvSpPr>
          <p:nvPr>
            <p:ph sz="quarter" idx="20"/>
          </p:nvPr>
        </p:nvSpPr>
        <p:spPr/>
        <p:txBody>
          <a:bodyPr/>
          <a:lstStyle/>
          <a:p>
            <a:r>
              <a:rPr lang="en-US" b="1" dirty="0">
                <a:ea typeface="+mn-lt"/>
                <a:cs typeface="+mn-lt"/>
              </a:rPr>
              <a:t>Motivation</a:t>
            </a:r>
            <a:endParaRPr lang="en-US" dirty="0">
              <a:cs typeface="Calibri"/>
            </a:endParaRPr>
          </a:p>
          <a:p>
            <a:pPr lvl="1"/>
            <a:r>
              <a:rPr lang="en-US" dirty="0">
                <a:cs typeface="Calibri"/>
              </a:rPr>
              <a:t>Safety-critical and high-performance systems call for formal verification methods to ensure safe operation.</a:t>
            </a:r>
            <a:endParaRPr lang="en-US" dirty="0">
              <a:ea typeface="+mn-lt"/>
              <a:cs typeface="+mn-lt"/>
            </a:endParaRPr>
          </a:p>
          <a:p>
            <a:pPr lvl="1"/>
            <a:r>
              <a:rPr lang="en-US" dirty="0">
                <a:cs typeface="Calibri"/>
              </a:rPr>
              <a:t>Lack of guarantees on global and local behavior of DNNs still remain limiting factors.</a:t>
            </a:r>
            <a:endParaRPr lang="en-US" dirty="0">
              <a:ea typeface="+mn-lt"/>
              <a:cs typeface="+mn-lt"/>
            </a:endParaRPr>
          </a:p>
          <a:p>
            <a:pPr lvl="1"/>
            <a:r>
              <a:rPr lang="en-US" dirty="0">
                <a:ea typeface="+mn-lt"/>
                <a:cs typeface="+mn-lt"/>
              </a:rPr>
              <a:t>Properties like stability and robustness are crucial for reliable system identification and control.</a:t>
            </a:r>
            <a:endParaRPr lang="en-US" dirty="0"/>
          </a:p>
          <a:p>
            <a:endParaRPr lang="en-US" b="1" dirty="0">
              <a:cs typeface="Calibri"/>
            </a:endParaRPr>
          </a:p>
          <a:p>
            <a:r>
              <a:rPr lang="en-US" b="1" dirty="0">
                <a:cs typeface="Calibri"/>
              </a:rPr>
              <a:t>Goal</a:t>
            </a:r>
            <a:endParaRPr lang="en-US" dirty="0">
              <a:cs typeface="Calibri"/>
            </a:endParaRPr>
          </a:p>
          <a:p>
            <a:pPr lvl="1"/>
            <a:r>
              <a:rPr lang="en-US" dirty="0">
                <a:cs typeface="Calibri"/>
              </a:rPr>
              <a:t>Apply system- and control-theoretic analysis methods on DNNs.</a:t>
            </a:r>
          </a:p>
          <a:p>
            <a:pPr lvl="1"/>
            <a:r>
              <a:rPr lang="en-US" dirty="0">
                <a:cs typeface="Calibri"/>
              </a:rPr>
              <a:t>Provide stability guarantees, identify regions of attraction and achieve desired dynamical behavior with DNNs.</a:t>
            </a:r>
          </a:p>
          <a:p>
            <a:endParaRPr lang="en-US" dirty="0"/>
          </a:p>
        </p:txBody>
      </p:sp>
      <p:sp>
        <p:nvSpPr>
          <p:cNvPr id="5" name="Content Placeholder 2">
            <a:extLst>
              <a:ext uri="{FF2B5EF4-FFF2-40B4-BE49-F238E27FC236}">
                <a16:creationId xmlns:a16="http://schemas.microsoft.com/office/drawing/2014/main" id="{FDDE626D-1FF3-DD4E-A08B-506886BEAA55}"/>
              </a:ext>
            </a:extLst>
          </p:cNvPr>
          <p:cNvSpPr txBox="1">
            <a:spLocks/>
          </p:cNvSpPr>
          <p:nvPr/>
        </p:nvSpPr>
        <p:spPr>
          <a:xfrm>
            <a:off x="1579201" y="751498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cs typeface="Calibri"/>
              </a:rPr>
              <a:t>Jan </a:t>
            </a:r>
            <a:r>
              <a:rPr lang="en-US" sz="1400" dirty="0" err="1">
                <a:cs typeface="Calibri"/>
              </a:rPr>
              <a:t>Drgona</a:t>
            </a:r>
            <a:r>
              <a:rPr lang="en-US" sz="1400" dirty="0">
                <a:cs typeface="Calibri"/>
              </a:rPr>
              <a:t>, Aaron </a:t>
            </a:r>
            <a:r>
              <a:rPr lang="en-US" sz="1400" dirty="0" err="1">
                <a:cs typeface="Calibri"/>
              </a:rPr>
              <a:t>Tuor</a:t>
            </a:r>
            <a:r>
              <a:rPr lang="en-US" sz="1400" dirty="0">
                <a:cs typeface="Calibri"/>
              </a:rPr>
              <a:t>, Soumya </a:t>
            </a:r>
            <a:r>
              <a:rPr lang="en-US" sz="1400" dirty="0" err="1">
                <a:cs typeface="Calibri"/>
              </a:rPr>
              <a:t>Vasisht</a:t>
            </a:r>
            <a:r>
              <a:rPr lang="en-US" sz="1400" dirty="0">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ea typeface="+mn-lt"/>
                <a:cs typeface="+mn-lt"/>
              </a:rPr>
              <a:t>Draguna</a:t>
            </a:r>
            <a:r>
              <a:rPr lang="en-US" sz="1400" dirty="0">
                <a:cs typeface="Calibri"/>
              </a:rPr>
              <a:t> </a:t>
            </a:r>
            <a:r>
              <a:rPr lang="en-US" sz="1400" dirty="0" err="1">
                <a:cs typeface="Calibri"/>
              </a:rPr>
              <a:t>Vrabie</a:t>
            </a:r>
            <a:r>
              <a:rPr lang="en-US" sz="1400" dirty="0">
                <a:cs typeface="Calibri"/>
              </a:rPr>
              <a:t>, </a:t>
            </a:r>
            <a:r>
              <a:rPr lang="en-US" sz="1400" dirty="0">
                <a:ea typeface="+mn-lt"/>
                <a:cs typeface="+mn-lt"/>
              </a:rPr>
              <a:t>Spectral Analysis and Stability of Deep Neural Dynamics, arXiv:2011.13492</a:t>
            </a:r>
            <a:endParaRPr lang="en-US" sz="1400" dirty="0">
              <a:cs typeface="Calibri"/>
            </a:endParaRPr>
          </a:p>
        </p:txBody>
      </p:sp>
    </p:spTree>
    <p:extLst>
      <p:ext uri="{BB962C8B-B14F-4D97-AF65-F5344CB8AC3E}">
        <p14:creationId xmlns:p14="http://schemas.microsoft.com/office/powerpoint/2010/main" val="122220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5D2-931B-4A1E-A481-B4E6BE901468}"/>
              </a:ext>
            </a:extLst>
          </p:cNvPr>
          <p:cNvSpPr>
            <a:spLocks noGrp="1"/>
          </p:cNvSpPr>
          <p:nvPr>
            <p:ph type="title"/>
          </p:nvPr>
        </p:nvSpPr>
        <p:spPr/>
        <p:txBody>
          <a:bodyPr vert="horz" lIns="0" tIns="54864" rIns="109728" bIns="54864" rtlCol="0" anchor="b">
            <a:normAutofit/>
          </a:bodyPr>
          <a:lstStyle/>
          <a:p>
            <a:pPr algn="ctr"/>
            <a:r>
              <a:rPr lang="en-US" sz="3600" b="1" dirty="0">
                <a:solidFill>
                  <a:srgbClr val="D57500"/>
                </a:solidFill>
                <a:latin typeface="Arial"/>
                <a:ea typeface="+mn-ea"/>
                <a:cs typeface="Arial"/>
              </a:rPr>
              <a:t>Spectral Analysis and Stability of Deep Neural Networks</a:t>
            </a:r>
          </a:p>
        </p:txBody>
      </p:sp>
      <p:sp>
        <p:nvSpPr>
          <p:cNvPr id="3" name="Content Placeholder 2">
            <a:extLst>
              <a:ext uri="{FF2B5EF4-FFF2-40B4-BE49-F238E27FC236}">
                <a16:creationId xmlns:a16="http://schemas.microsoft.com/office/drawing/2014/main" id="{08F7E507-4A5A-4BA1-A2F7-084320CF566A}"/>
              </a:ext>
            </a:extLst>
          </p:cNvPr>
          <p:cNvSpPr>
            <a:spLocks noGrp="1"/>
          </p:cNvSpPr>
          <p:nvPr>
            <p:ph sz="quarter" idx="20"/>
          </p:nvPr>
        </p:nvSpPr>
        <p:spPr>
          <a:xfrm>
            <a:off x="1093808" y="2274117"/>
            <a:ext cx="12801600" cy="5486401"/>
          </a:xfrm>
        </p:spPr>
        <p:txBody>
          <a:bodyPr vert="horz" lIns="109728" tIns="54864" rIns="109728" bIns="54864" rtlCol="0" anchor="t">
            <a:normAutofit/>
          </a:bodyPr>
          <a:lstStyle/>
          <a:p>
            <a:r>
              <a:rPr lang="en-US" sz="2600" b="1" dirty="0">
                <a:ea typeface="+mn-lt"/>
                <a:cs typeface="+mn-lt"/>
              </a:rPr>
              <a:t>Jacobians</a:t>
            </a:r>
            <a:r>
              <a:rPr lang="en-US" sz="2600" dirty="0">
                <a:ea typeface="+mn-lt"/>
                <a:cs typeface="+mn-lt"/>
              </a:rPr>
              <a:t> of DNNs as pointwise parameter-varying affine maps.</a:t>
            </a:r>
          </a:p>
          <a:p>
            <a:r>
              <a:rPr lang="en-US" sz="2600" dirty="0">
                <a:cs typeface="Calibri"/>
              </a:rPr>
              <a:t>At every point    , the neural network,          may be represented as</a:t>
            </a:r>
          </a:p>
          <a:p>
            <a:endParaRPr lang="en-US" sz="2600" dirty="0">
              <a:cs typeface="Calibri"/>
            </a:endParaRPr>
          </a:p>
          <a:p>
            <a:pPr marL="0" indent="0">
              <a:buNone/>
            </a:pPr>
            <a:r>
              <a:rPr lang="en-US" sz="2600" dirty="0">
                <a:cs typeface="Calibri"/>
              </a:rPr>
              <a:t>where                         represent the weight parameterizations at layer    , and         is a diagonal matrix that represents the element-wise application of the nonlinear activation function </a:t>
            </a:r>
            <a:r>
              <a:rPr lang="en-US" sz="2600" dirty="0">
                <a:ea typeface="+mn-lt"/>
                <a:cs typeface="+mn-lt"/>
              </a:rPr>
              <a:t>at layer    .</a:t>
            </a:r>
          </a:p>
          <a:p>
            <a:pPr marL="0" indent="0">
              <a:buNone/>
            </a:pPr>
            <a:endParaRPr lang="en-US" sz="2600" dirty="0">
              <a:ea typeface="+mn-lt"/>
              <a:cs typeface="+mn-lt"/>
            </a:endParaRPr>
          </a:p>
        </p:txBody>
      </p:sp>
      <p:sp>
        <p:nvSpPr>
          <p:cNvPr id="5" name="Content Placeholder 2">
            <a:extLst>
              <a:ext uri="{FF2B5EF4-FFF2-40B4-BE49-F238E27FC236}">
                <a16:creationId xmlns:a16="http://schemas.microsoft.com/office/drawing/2014/main" id="{B9EDD568-6845-41D1-BD13-FE115DE15F40}"/>
              </a:ext>
            </a:extLst>
          </p:cNvPr>
          <p:cNvSpPr txBox="1">
            <a:spLocks/>
          </p:cNvSpPr>
          <p:nvPr/>
        </p:nvSpPr>
        <p:spPr>
          <a:xfrm>
            <a:off x="1005839" y="7636330"/>
            <a:ext cx="13584050" cy="332399"/>
          </a:xfrm>
          <a:prstGeom prst="rect">
            <a:avLst/>
          </a:prstGeom>
        </p:spPr>
        <p:txBody>
          <a:bodyPr wrap="square" lIns="109728" tIns="54864" rIns="109728" bIns="54864"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latin typeface="Calibri"/>
                <a:cs typeface="Calibri"/>
              </a:rPr>
              <a:t>Jan Drgona, Aaron Tuor, Soumya Vasisht, </a:t>
            </a:r>
            <a:r>
              <a:rPr lang="en-US" sz="1600" dirty="0">
                <a:ea typeface="+mn-lt"/>
                <a:cs typeface="+mn-lt"/>
              </a:rPr>
              <a:t>Elliott Skomski, </a:t>
            </a:r>
            <a:r>
              <a:rPr lang="en-US" sz="1600" dirty="0">
                <a:latin typeface="Calibri"/>
                <a:ea typeface="+mn-lt"/>
                <a:cs typeface="+mn-lt"/>
              </a:rPr>
              <a:t>Draguna</a:t>
            </a:r>
            <a:r>
              <a:rPr lang="en-US" sz="1600" dirty="0">
                <a:latin typeface="Calibri"/>
                <a:cs typeface="Calibri"/>
              </a:rPr>
              <a:t> Vrabie, </a:t>
            </a:r>
            <a:r>
              <a:rPr lang="en-US" sz="1600" dirty="0">
                <a:ea typeface="+mn-lt"/>
                <a:cs typeface="+mn-lt"/>
              </a:rPr>
              <a:t>Spectral Analysis and Stability of Deep Neural Dynamics, arXiv:2011.13492</a:t>
            </a:r>
            <a:endParaRPr lang="en-US" sz="1600" dirty="0">
              <a:latin typeface="Calibri"/>
              <a:cs typeface="Calibri"/>
            </a:endParaRPr>
          </a:p>
        </p:txBody>
      </p:sp>
      <p:pic>
        <p:nvPicPr>
          <p:cNvPr id="8" name="Picture 8">
            <a:extLst>
              <a:ext uri="{FF2B5EF4-FFF2-40B4-BE49-F238E27FC236}">
                <a16:creationId xmlns:a16="http://schemas.microsoft.com/office/drawing/2014/main" id="{A590ABED-EDBC-4B5B-A8DD-A27BCC4431C8}"/>
              </a:ext>
            </a:extLst>
          </p:cNvPr>
          <p:cNvPicPr>
            <a:picLocks noChangeAspect="1"/>
          </p:cNvPicPr>
          <p:nvPr/>
        </p:nvPicPr>
        <p:blipFill>
          <a:blip r:embed="rId3"/>
          <a:stretch>
            <a:fillRect/>
          </a:stretch>
        </p:blipFill>
        <p:spPr>
          <a:xfrm>
            <a:off x="3920869" y="3433191"/>
            <a:ext cx="5453490" cy="291775"/>
          </a:xfrm>
          <a:prstGeom prst="rect">
            <a:avLst/>
          </a:prstGeom>
        </p:spPr>
      </p:pic>
      <p:pic>
        <p:nvPicPr>
          <p:cNvPr id="9" name="Picture 9">
            <a:extLst>
              <a:ext uri="{FF2B5EF4-FFF2-40B4-BE49-F238E27FC236}">
                <a16:creationId xmlns:a16="http://schemas.microsoft.com/office/drawing/2014/main" id="{3F0B4DCD-0AE6-4D20-9019-156CA252D4BD}"/>
              </a:ext>
            </a:extLst>
          </p:cNvPr>
          <p:cNvPicPr>
            <a:picLocks noChangeAspect="1"/>
          </p:cNvPicPr>
          <p:nvPr/>
        </p:nvPicPr>
        <p:blipFill>
          <a:blip r:embed="rId4"/>
          <a:stretch>
            <a:fillRect/>
          </a:stretch>
        </p:blipFill>
        <p:spPr>
          <a:xfrm>
            <a:off x="3573155" y="2931275"/>
            <a:ext cx="241663" cy="187654"/>
          </a:xfrm>
          <a:prstGeom prst="rect">
            <a:avLst/>
          </a:prstGeom>
        </p:spPr>
      </p:pic>
      <p:pic>
        <p:nvPicPr>
          <p:cNvPr id="10" name="Picture 10">
            <a:extLst>
              <a:ext uri="{FF2B5EF4-FFF2-40B4-BE49-F238E27FC236}">
                <a16:creationId xmlns:a16="http://schemas.microsoft.com/office/drawing/2014/main" id="{4B0712E7-F0C4-4347-A3D2-386772122475}"/>
              </a:ext>
            </a:extLst>
          </p:cNvPr>
          <p:cNvPicPr>
            <a:picLocks noChangeAspect="1"/>
          </p:cNvPicPr>
          <p:nvPr/>
        </p:nvPicPr>
        <p:blipFill>
          <a:blip r:embed="rId5"/>
          <a:stretch>
            <a:fillRect/>
          </a:stretch>
        </p:blipFill>
        <p:spPr>
          <a:xfrm>
            <a:off x="7001941" y="2833305"/>
            <a:ext cx="706903" cy="353454"/>
          </a:xfrm>
          <a:prstGeom prst="rect">
            <a:avLst/>
          </a:prstGeom>
        </p:spPr>
      </p:pic>
      <p:pic>
        <p:nvPicPr>
          <p:cNvPr id="11" name="Picture 11">
            <a:extLst>
              <a:ext uri="{FF2B5EF4-FFF2-40B4-BE49-F238E27FC236}">
                <a16:creationId xmlns:a16="http://schemas.microsoft.com/office/drawing/2014/main" id="{ED4F133A-02DB-4D93-853F-B79AC6B2B8C9}"/>
              </a:ext>
            </a:extLst>
          </p:cNvPr>
          <p:cNvPicPr>
            <a:picLocks noChangeAspect="1"/>
          </p:cNvPicPr>
          <p:nvPr/>
        </p:nvPicPr>
        <p:blipFill>
          <a:blip r:embed="rId6"/>
          <a:stretch>
            <a:fillRect/>
          </a:stretch>
        </p:blipFill>
        <p:spPr>
          <a:xfrm>
            <a:off x="2282983" y="3876660"/>
            <a:ext cx="1834834" cy="283320"/>
          </a:xfrm>
          <a:prstGeom prst="rect">
            <a:avLst/>
          </a:prstGeom>
        </p:spPr>
      </p:pic>
      <p:pic>
        <p:nvPicPr>
          <p:cNvPr id="12" name="Picture 12">
            <a:extLst>
              <a:ext uri="{FF2B5EF4-FFF2-40B4-BE49-F238E27FC236}">
                <a16:creationId xmlns:a16="http://schemas.microsoft.com/office/drawing/2014/main" id="{6B2D70D5-8745-4860-B534-B002764D1344}"/>
              </a:ext>
            </a:extLst>
          </p:cNvPr>
          <p:cNvPicPr>
            <a:picLocks noChangeAspect="1"/>
          </p:cNvPicPr>
          <p:nvPr/>
        </p:nvPicPr>
        <p:blipFill>
          <a:blip r:embed="rId7"/>
          <a:stretch>
            <a:fillRect/>
          </a:stretch>
        </p:blipFill>
        <p:spPr>
          <a:xfrm>
            <a:off x="11387709" y="3905597"/>
            <a:ext cx="211518" cy="251963"/>
          </a:xfrm>
          <a:prstGeom prst="rect">
            <a:avLst/>
          </a:prstGeom>
        </p:spPr>
      </p:pic>
      <p:pic>
        <p:nvPicPr>
          <p:cNvPr id="13" name="Picture 13">
            <a:extLst>
              <a:ext uri="{FF2B5EF4-FFF2-40B4-BE49-F238E27FC236}">
                <a16:creationId xmlns:a16="http://schemas.microsoft.com/office/drawing/2014/main" id="{C01BF6CC-ADC2-45CE-8D44-5C5BCD8AADC2}"/>
              </a:ext>
            </a:extLst>
          </p:cNvPr>
          <p:cNvPicPr>
            <a:picLocks noChangeAspect="1"/>
          </p:cNvPicPr>
          <p:nvPr/>
        </p:nvPicPr>
        <p:blipFill>
          <a:blip r:embed="rId8"/>
          <a:stretch>
            <a:fillRect/>
          </a:stretch>
        </p:blipFill>
        <p:spPr>
          <a:xfrm>
            <a:off x="12527877" y="3876660"/>
            <a:ext cx="602401" cy="347927"/>
          </a:xfrm>
          <a:prstGeom prst="rect">
            <a:avLst/>
          </a:prstGeom>
        </p:spPr>
      </p:pic>
      <p:pic>
        <p:nvPicPr>
          <p:cNvPr id="15" name="Picture 12">
            <a:extLst>
              <a:ext uri="{FF2B5EF4-FFF2-40B4-BE49-F238E27FC236}">
                <a16:creationId xmlns:a16="http://schemas.microsoft.com/office/drawing/2014/main" id="{01844471-22C0-40BC-9811-903F671336B4}"/>
              </a:ext>
            </a:extLst>
          </p:cNvPr>
          <p:cNvPicPr>
            <a:picLocks noChangeAspect="1"/>
          </p:cNvPicPr>
          <p:nvPr/>
        </p:nvPicPr>
        <p:blipFill>
          <a:blip r:embed="rId7"/>
          <a:stretch>
            <a:fillRect/>
          </a:stretch>
        </p:blipFill>
        <p:spPr>
          <a:xfrm>
            <a:off x="5134137" y="4594265"/>
            <a:ext cx="211518" cy="251963"/>
          </a:xfrm>
          <a:prstGeom prst="rect">
            <a:avLst/>
          </a:prstGeom>
        </p:spPr>
      </p:pic>
      <p:pic>
        <p:nvPicPr>
          <p:cNvPr id="16" name="Picture 16">
            <a:extLst>
              <a:ext uri="{FF2B5EF4-FFF2-40B4-BE49-F238E27FC236}">
                <a16:creationId xmlns:a16="http://schemas.microsoft.com/office/drawing/2014/main" id="{324BBD06-45D0-4A1D-8383-D18A015ED506}"/>
              </a:ext>
            </a:extLst>
          </p:cNvPr>
          <p:cNvPicPr>
            <a:picLocks noChangeAspect="1"/>
          </p:cNvPicPr>
          <p:nvPr/>
        </p:nvPicPr>
        <p:blipFill>
          <a:blip r:embed="rId9"/>
          <a:stretch>
            <a:fillRect/>
          </a:stretch>
        </p:blipFill>
        <p:spPr>
          <a:xfrm>
            <a:off x="3739998" y="5221449"/>
            <a:ext cx="6299060" cy="1134464"/>
          </a:xfrm>
          <a:prstGeom prst="rect">
            <a:avLst/>
          </a:prstGeom>
        </p:spPr>
      </p:pic>
      <p:pic>
        <p:nvPicPr>
          <p:cNvPr id="6" name="Picture 5" descr="Text&#10;&#10;Description automatically generated">
            <a:extLst>
              <a:ext uri="{FF2B5EF4-FFF2-40B4-BE49-F238E27FC236}">
                <a16:creationId xmlns:a16="http://schemas.microsoft.com/office/drawing/2014/main" id="{C8AD0A3E-E031-4656-89CE-D1CFE37390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7294" y="6507607"/>
            <a:ext cx="3453280" cy="924118"/>
          </a:xfrm>
          <a:prstGeom prst="rect">
            <a:avLst/>
          </a:prstGeom>
        </p:spPr>
      </p:pic>
      <p:pic>
        <p:nvPicPr>
          <p:cNvPr id="14" name="Picture 13" descr="A picture containing letter&#10;&#10;Description automatically generated">
            <a:extLst>
              <a:ext uri="{FF2B5EF4-FFF2-40B4-BE49-F238E27FC236}">
                <a16:creationId xmlns:a16="http://schemas.microsoft.com/office/drawing/2014/main" id="{6F253546-F272-4F17-8E16-0C6508FF63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66987" y="6492304"/>
            <a:ext cx="5192675" cy="984953"/>
          </a:xfrm>
          <a:prstGeom prst="rect">
            <a:avLst/>
          </a:prstGeom>
        </p:spPr>
      </p:pic>
    </p:spTree>
    <p:extLst>
      <p:ext uri="{BB962C8B-B14F-4D97-AF65-F5344CB8AC3E}">
        <p14:creationId xmlns:p14="http://schemas.microsoft.com/office/powerpoint/2010/main" val="335077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99292B-B197-6942-AAA3-CA531B038BC6}"/>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3" name="Title 2">
            <a:extLst>
              <a:ext uri="{FF2B5EF4-FFF2-40B4-BE49-F238E27FC236}">
                <a16:creationId xmlns:a16="http://schemas.microsoft.com/office/drawing/2014/main" id="{EECAD6B0-3F71-1C49-9E64-F33F8E6133D5}"/>
              </a:ext>
            </a:extLst>
          </p:cNvPr>
          <p:cNvSpPr>
            <a:spLocks noGrp="1"/>
          </p:cNvSpPr>
          <p:nvPr>
            <p:ph type="title"/>
          </p:nvPr>
        </p:nvSpPr>
        <p:spPr/>
        <p:txBody>
          <a:bodyPr/>
          <a:lstStyle/>
          <a:p>
            <a:r>
              <a:rPr lang="en-US" dirty="0">
                <a:solidFill>
                  <a:srgbClr val="D57500"/>
                </a:solidFill>
                <a:latin typeface="Arial"/>
                <a:cs typeface="Arial"/>
              </a:rPr>
              <a:t>Dynamical Effects of Weights</a:t>
            </a:r>
            <a:endParaRPr lang="en-US" dirty="0"/>
          </a:p>
        </p:txBody>
      </p:sp>
      <p:pic>
        <p:nvPicPr>
          <p:cNvPr id="5" name="Content Placeholder 7" descr="Graphical user interface, application&#10;&#10;Description automatically generated">
            <a:extLst>
              <a:ext uri="{FF2B5EF4-FFF2-40B4-BE49-F238E27FC236}">
                <a16:creationId xmlns:a16="http://schemas.microsoft.com/office/drawing/2014/main" id="{C78BF9CD-E69C-2C42-91F8-5B05D9C2AC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9499" y="1726975"/>
            <a:ext cx="8423637" cy="5900362"/>
          </a:xfrm>
          <a:prstGeom prst="rect">
            <a:avLst/>
          </a:prstGeom>
        </p:spPr>
      </p:pic>
      <p:sp>
        <p:nvSpPr>
          <p:cNvPr id="6" name="Content Placeholder 2">
            <a:extLst>
              <a:ext uri="{FF2B5EF4-FFF2-40B4-BE49-F238E27FC236}">
                <a16:creationId xmlns:a16="http://schemas.microsoft.com/office/drawing/2014/main" id="{8F541BEE-562A-054B-A324-F0251CD152FA}"/>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a:cs typeface="Calibri"/>
              </a:rPr>
              <a:t>Jan </a:t>
            </a:r>
            <a:r>
              <a:rPr lang="en-US" sz="1400" dirty="0" err="1">
                <a:latin typeface="Calibri"/>
                <a:cs typeface="Calibri"/>
              </a:rPr>
              <a:t>Drgona</a:t>
            </a:r>
            <a:r>
              <a:rPr lang="en-US" sz="1400" dirty="0">
                <a:latin typeface="Calibri"/>
                <a:cs typeface="Calibri"/>
              </a:rPr>
              <a:t>, Aaron </a:t>
            </a:r>
            <a:r>
              <a:rPr lang="en-US" sz="1400" dirty="0" err="1">
                <a:latin typeface="Calibri"/>
                <a:cs typeface="Calibri"/>
              </a:rPr>
              <a:t>Tuor</a:t>
            </a:r>
            <a:r>
              <a:rPr lang="en-US" sz="1400" dirty="0">
                <a:latin typeface="Calibri"/>
                <a:cs typeface="Calibri"/>
              </a:rPr>
              <a:t>, Soumya </a:t>
            </a:r>
            <a:r>
              <a:rPr lang="en-US" sz="1400" dirty="0" err="1">
                <a:latin typeface="Calibri"/>
                <a:cs typeface="Calibri"/>
              </a:rPr>
              <a:t>Vasisht</a:t>
            </a:r>
            <a:r>
              <a:rPr lang="en-US" sz="1400" dirty="0">
                <a:latin typeface="Calibri"/>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latin typeface="Calibri"/>
                <a:ea typeface="+mn-lt"/>
                <a:cs typeface="+mn-lt"/>
              </a:rPr>
              <a:t>Draguna</a:t>
            </a:r>
            <a:r>
              <a:rPr lang="en-US" sz="1400" dirty="0">
                <a:latin typeface="Calibri"/>
                <a:cs typeface="Calibri"/>
              </a:rPr>
              <a:t> </a:t>
            </a:r>
            <a:r>
              <a:rPr lang="en-US" sz="1400" dirty="0" err="1">
                <a:latin typeface="Calibri"/>
                <a:cs typeface="Calibri"/>
              </a:rPr>
              <a:t>Vrabie</a:t>
            </a:r>
            <a:r>
              <a:rPr lang="en-US" sz="1400" dirty="0">
                <a:latin typeface="Calibri"/>
                <a:cs typeface="Calibri"/>
              </a:rPr>
              <a:t>, </a:t>
            </a:r>
            <a:r>
              <a:rPr lang="en-US" sz="1400" dirty="0">
                <a:ea typeface="+mn-lt"/>
                <a:cs typeface="+mn-lt"/>
              </a:rPr>
              <a:t>Spectral Analysis and Stability of Deep Neural Dynamics, arXiv:2011.13492</a:t>
            </a:r>
            <a:endParaRPr lang="en-US" sz="1400" dirty="0">
              <a:latin typeface="Calibri"/>
              <a:cs typeface="Calibri"/>
            </a:endParaRPr>
          </a:p>
        </p:txBody>
      </p:sp>
    </p:spTree>
    <p:extLst>
      <p:ext uri="{BB962C8B-B14F-4D97-AF65-F5344CB8AC3E}">
        <p14:creationId xmlns:p14="http://schemas.microsoft.com/office/powerpoint/2010/main" val="2596002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99292B-B197-6942-AAA3-CA531B038BC6}"/>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3" name="Title 2">
            <a:extLst>
              <a:ext uri="{FF2B5EF4-FFF2-40B4-BE49-F238E27FC236}">
                <a16:creationId xmlns:a16="http://schemas.microsoft.com/office/drawing/2014/main" id="{EECAD6B0-3F71-1C49-9E64-F33F8E6133D5}"/>
              </a:ext>
            </a:extLst>
          </p:cNvPr>
          <p:cNvSpPr>
            <a:spLocks noGrp="1"/>
          </p:cNvSpPr>
          <p:nvPr>
            <p:ph type="title"/>
          </p:nvPr>
        </p:nvSpPr>
        <p:spPr/>
        <p:txBody>
          <a:bodyPr/>
          <a:lstStyle/>
          <a:p>
            <a:r>
              <a:rPr lang="en-US" dirty="0">
                <a:solidFill>
                  <a:srgbClr val="D57500"/>
                </a:solidFill>
                <a:latin typeface="Arial"/>
                <a:cs typeface="Arial"/>
              </a:rPr>
              <a:t>Dynamical Effects of Activation Functions</a:t>
            </a:r>
            <a:endParaRPr lang="en-US" dirty="0"/>
          </a:p>
        </p:txBody>
      </p:sp>
      <p:sp>
        <p:nvSpPr>
          <p:cNvPr id="6" name="Content Placeholder 2">
            <a:extLst>
              <a:ext uri="{FF2B5EF4-FFF2-40B4-BE49-F238E27FC236}">
                <a16:creationId xmlns:a16="http://schemas.microsoft.com/office/drawing/2014/main" id="{8F541BEE-562A-054B-A324-F0251CD152FA}"/>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a:cs typeface="Calibri"/>
              </a:rPr>
              <a:t>Jan </a:t>
            </a:r>
            <a:r>
              <a:rPr lang="en-US" sz="1400" dirty="0" err="1">
                <a:latin typeface="Calibri"/>
                <a:cs typeface="Calibri"/>
              </a:rPr>
              <a:t>Drgona</a:t>
            </a:r>
            <a:r>
              <a:rPr lang="en-US" sz="1400" dirty="0">
                <a:latin typeface="Calibri"/>
                <a:cs typeface="Calibri"/>
              </a:rPr>
              <a:t>, Aaron </a:t>
            </a:r>
            <a:r>
              <a:rPr lang="en-US" sz="1400" dirty="0" err="1">
                <a:latin typeface="Calibri"/>
                <a:cs typeface="Calibri"/>
              </a:rPr>
              <a:t>Tuor</a:t>
            </a:r>
            <a:r>
              <a:rPr lang="en-US" sz="1400" dirty="0">
                <a:latin typeface="Calibri"/>
                <a:cs typeface="Calibri"/>
              </a:rPr>
              <a:t>, Soumya </a:t>
            </a:r>
            <a:r>
              <a:rPr lang="en-US" sz="1400" dirty="0" err="1">
                <a:latin typeface="Calibri"/>
                <a:cs typeface="Calibri"/>
              </a:rPr>
              <a:t>Vasisht</a:t>
            </a:r>
            <a:r>
              <a:rPr lang="en-US" sz="1400" dirty="0">
                <a:latin typeface="Calibri"/>
                <a:cs typeface="Calibri"/>
              </a:rPr>
              <a:t>, </a:t>
            </a:r>
            <a:r>
              <a:rPr lang="en-US" sz="1400" dirty="0">
                <a:ea typeface="+mn-lt"/>
                <a:cs typeface="+mn-lt"/>
              </a:rPr>
              <a:t>Elliott </a:t>
            </a:r>
            <a:r>
              <a:rPr lang="en-US" sz="1400" dirty="0" err="1">
                <a:ea typeface="+mn-lt"/>
                <a:cs typeface="+mn-lt"/>
              </a:rPr>
              <a:t>Skomski</a:t>
            </a:r>
            <a:r>
              <a:rPr lang="en-US" sz="1400" dirty="0">
                <a:ea typeface="+mn-lt"/>
                <a:cs typeface="+mn-lt"/>
              </a:rPr>
              <a:t>, </a:t>
            </a:r>
            <a:r>
              <a:rPr lang="en-US" sz="1400" dirty="0" err="1">
                <a:latin typeface="Calibri"/>
                <a:ea typeface="+mn-lt"/>
                <a:cs typeface="+mn-lt"/>
              </a:rPr>
              <a:t>Draguna</a:t>
            </a:r>
            <a:r>
              <a:rPr lang="en-US" sz="1400" dirty="0">
                <a:latin typeface="Calibri"/>
                <a:cs typeface="Calibri"/>
              </a:rPr>
              <a:t> </a:t>
            </a:r>
            <a:r>
              <a:rPr lang="en-US" sz="1400" dirty="0" err="1">
                <a:latin typeface="Calibri"/>
                <a:cs typeface="Calibri"/>
              </a:rPr>
              <a:t>Vrabie</a:t>
            </a:r>
            <a:r>
              <a:rPr lang="en-US" sz="1400" dirty="0">
                <a:latin typeface="Calibri"/>
                <a:cs typeface="Calibri"/>
              </a:rPr>
              <a:t>, </a:t>
            </a:r>
            <a:r>
              <a:rPr lang="en-US" sz="1400" dirty="0">
                <a:ea typeface="+mn-lt"/>
                <a:cs typeface="+mn-lt"/>
              </a:rPr>
              <a:t>Spectral Analysis and Stability of Deep Neural Dynamics, arXiv:2011.13492</a:t>
            </a:r>
            <a:endParaRPr lang="en-US" sz="1400" dirty="0">
              <a:latin typeface="Calibri"/>
              <a:cs typeface="Calibri"/>
            </a:endParaRPr>
          </a:p>
        </p:txBody>
      </p:sp>
      <p:pic>
        <p:nvPicPr>
          <p:cNvPr id="7" name="Picture 6" descr="Chart, line chart, histogram&#10;&#10;Description automatically generated">
            <a:extLst>
              <a:ext uri="{FF2B5EF4-FFF2-40B4-BE49-F238E27FC236}">
                <a16:creationId xmlns:a16="http://schemas.microsoft.com/office/drawing/2014/main" id="{2A55D75E-503F-8A47-A577-DF96EFBA25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18621" y="1906253"/>
            <a:ext cx="7767488" cy="328316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08F55E60-6065-5C4C-8150-1CA1CCB849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8621" y="4977941"/>
            <a:ext cx="7798627" cy="2669239"/>
          </a:xfrm>
          <a:prstGeom prst="rect">
            <a:avLst/>
          </a:prstGeom>
        </p:spPr>
      </p:pic>
    </p:spTree>
    <p:extLst>
      <p:ext uri="{BB962C8B-B14F-4D97-AF65-F5344CB8AC3E}">
        <p14:creationId xmlns:p14="http://schemas.microsoft.com/office/powerpoint/2010/main" val="334580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52B06-BC6A-3C48-B487-4171D0BB43D3}"/>
              </a:ext>
            </a:extLst>
          </p:cNvPr>
          <p:cNvSpPr>
            <a:spLocks noGrp="1"/>
          </p:cNvSpPr>
          <p:nvPr>
            <p:ph type="sldNum" sz="quarter" idx="12"/>
          </p:nvPr>
        </p:nvSpPr>
        <p:spPr/>
        <p:txBody>
          <a:bodyPr/>
          <a:lstStyle/>
          <a:p>
            <a:fld id="{FE7A4BB3-E848-5A44-82DF-322201952CD8}" type="slidenum">
              <a:rPr lang="en-US" smtClean="0"/>
              <a:pPr/>
              <a:t>37</a:t>
            </a:fld>
            <a:endParaRPr lang="en-US" dirty="0"/>
          </a:p>
        </p:txBody>
      </p:sp>
      <p:sp>
        <p:nvSpPr>
          <p:cNvPr id="3" name="Title 2">
            <a:extLst>
              <a:ext uri="{FF2B5EF4-FFF2-40B4-BE49-F238E27FC236}">
                <a16:creationId xmlns:a16="http://schemas.microsoft.com/office/drawing/2014/main" id="{EFA5BBBA-0700-BB48-94F5-FCF3B14DC959}"/>
              </a:ext>
            </a:extLst>
          </p:cNvPr>
          <p:cNvSpPr>
            <a:spLocks noGrp="1"/>
          </p:cNvSpPr>
          <p:nvPr>
            <p:ph type="title"/>
          </p:nvPr>
        </p:nvSpPr>
        <p:spPr/>
        <p:txBody>
          <a:bodyPr/>
          <a:lstStyle/>
          <a:p>
            <a:r>
              <a:rPr lang="en-US" dirty="0">
                <a:solidFill>
                  <a:srgbClr val="D57500"/>
                </a:solidFill>
                <a:latin typeface="Arial"/>
                <a:cs typeface="Arial"/>
              </a:rPr>
              <a:t>Dynamical Effects of Network Depth</a:t>
            </a:r>
            <a:endParaRPr lang="en-US" dirty="0"/>
          </a:p>
        </p:txBody>
      </p:sp>
      <p:pic>
        <p:nvPicPr>
          <p:cNvPr id="5" name="Picture 4" descr="A picture containing diagram&#10;&#10;Description automatically generated">
            <a:extLst>
              <a:ext uri="{FF2B5EF4-FFF2-40B4-BE49-F238E27FC236}">
                <a16:creationId xmlns:a16="http://schemas.microsoft.com/office/drawing/2014/main" id="{3D0AC636-793A-C844-A208-B2AE67F15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26971" y="1978745"/>
            <a:ext cx="5587449" cy="5357610"/>
          </a:xfrm>
          <a:prstGeom prst="rect">
            <a:avLst/>
          </a:prstGeom>
        </p:spPr>
      </p:pic>
      <p:sp>
        <p:nvSpPr>
          <p:cNvPr id="6" name="Rectangle 5">
            <a:extLst>
              <a:ext uri="{FF2B5EF4-FFF2-40B4-BE49-F238E27FC236}">
                <a16:creationId xmlns:a16="http://schemas.microsoft.com/office/drawing/2014/main" id="{5BD76E46-C0E0-6B46-A674-DCD336049842}"/>
              </a:ext>
            </a:extLst>
          </p:cNvPr>
          <p:cNvSpPr/>
          <p:nvPr/>
        </p:nvSpPr>
        <p:spPr>
          <a:xfrm>
            <a:off x="2379212" y="5862226"/>
            <a:ext cx="3829109" cy="646331"/>
          </a:xfrm>
          <a:prstGeom prst="rect">
            <a:avLst/>
          </a:prstGeom>
        </p:spPr>
        <p:txBody>
          <a:bodyPr wrap="square">
            <a:spAutoFit/>
          </a:bodyPr>
          <a:lstStyle/>
          <a:p>
            <a:r>
              <a:rPr lang="en-US">
                <a:latin typeface="Arial" panose="020B0604020202020204" pitchFamily="34" charset="0"/>
              </a:rPr>
              <a:t>Unstable layers imply exploding gradient problem</a:t>
            </a:r>
            <a:endParaRPr lang="en-US"/>
          </a:p>
        </p:txBody>
      </p:sp>
      <p:sp>
        <p:nvSpPr>
          <p:cNvPr id="7" name="Rectangle 6">
            <a:extLst>
              <a:ext uri="{FF2B5EF4-FFF2-40B4-BE49-F238E27FC236}">
                <a16:creationId xmlns:a16="http://schemas.microsoft.com/office/drawing/2014/main" id="{6491EB50-B851-444A-AA89-F5C12BDBCAF1}"/>
              </a:ext>
            </a:extLst>
          </p:cNvPr>
          <p:cNvSpPr/>
          <p:nvPr/>
        </p:nvSpPr>
        <p:spPr>
          <a:xfrm>
            <a:off x="2471401" y="2415872"/>
            <a:ext cx="4227439" cy="757130"/>
          </a:xfrm>
          <a:prstGeom prst="rect">
            <a:avLst/>
          </a:prstGeom>
        </p:spPr>
        <p:txBody>
          <a:bodyPr wrap="none">
            <a:spAutoFit/>
          </a:bodyPr>
          <a:lstStyle/>
          <a:p>
            <a:r>
              <a:rPr lang="en-US" dirty="0">
                <a:latin typeface="Arial" panose="020B0604020202020204" pitchFamily="34" charset="0"/>
              </a:rPr>
              <a:t>Exponentially stable layers </a:t>
            </a:r>
          </a:p>
          <a:p>
            <a:r>
              <a:rPr lang="en-US" dirty="0">
                <a:latin typeface="Arial" panose="020B0604020202020204" pitchFamily="34" charset="0"/>
              </a:rPr>
              <a:t>imply vanishing gradient problem</a:t>
            </a:r>
            <a:endParaRPr lang="en-US" dirty="0"/>
          </a:p>
        </p:txBody>
      </p:sp>
      <p:sp>
        <p:nvSpPr>
          <p:cNvPr id="8" name="Rectangle 7">
            <a:extLst>
              <a:ext uri="{FF2B5EF4-FFF2-40B4-BE49-F238E27FC236}">
                <a16:creationId xmlns:a16="http://schemas.microsoft.com/office/drawing/2014/main" id="{BAC296F2-69BE-F74C-9BA5-297CBF055857}"/>
              </a:ext>
            </a:extLst>
          </p:cNvPr>
          <p:cNvSpPr/>
          <p:nvPr/>
        </p:nvSpPr>
        <p:spPr>
          <a:xfrm>
            <a:off x="2471401" y="4011820"/>
            <a:ext cx="3829109" cy="646331"/>
          </a:xfrm>
          <a:prstGeom prst="rect">
            <a:avLst/>
          </a:prstGeom>
        </p:spPr>
        <p:txBody>
          <a:bodyPr wrap="square">
            <a:spAutoFit/>
          </a:bodyPr>
          <a:lstStyle/>
          <a:p>
            <a:r>
              <a:rPr lang="en-US">
                <a:latin typeface="Arial" panose="020B0604020202020204" pitchFamily="34" charset="0"/>
              </a:rPr>
              <a:t>Network with energy conversion prevents gradient problems</a:t>
            </a:r>
            <a:endParaRPr lang="en-US"/>
          </a:p>
        </p:txBody>
      </p:sp>
      <p:sp>
        <p:nvSpPr>
          <p:cNvPr id="9" name="Content Placeholder 2">
            <a:extLst>
              <a:ext uri="{FF2B5EF4-FFF2-40B4-BE49-F238E27FC236}">
                <a16:creationId xmlns:a16="http://schemas.microsoft.com/office/drawing/2014/main" id="{063B96EE-0554-3740-8992-A03BECC548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3661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81628-EB9F-6F46-AEE2-D1A1F91E09AA}"/>
              </a:ext>
            </a:extLst>
          </p:cNvPr>
          <p:cNvSpPr>
            <a:spLocks noGrp="1"/>
          </p:cNvSpPr>
          <p:nvPr>
            <p:ph type="sldNum" sz="quarter" idx="12"/>
          </p:nvPr>
        </p:nvSpPr>
        <p:spPr/>
        <p:txBody>
          <a:bodyPr/>
          <a:lstStyle/>
          <a:p>
            <a:fld id="{FE7A4BB3-E848-5A44-82DF-322201952CD8}" type="slidenum">
              <a:rPr lang="en-US" smtClean="0"/>
              <a:pPr/>
              <a:t>38</a:t>
            </a:fld>
            <a:endParaRPr lang="en-US" dirty="0"/>
          </a:p>
        </p:txBody>
      </p:sp>
      <p:sp>
        <p:nvSpPr>
          <p:cNvPr id="3" name="Title 2">
            <a:extLst>
              <a:ext uri="{FF2B5EF4-FFF2-40B4-BE49-F238E27FC236}">
                <a16:creationId xmlns:a16="http://schemas.microsoft.com/office/drawing/2014/main" id="{718451C9-40A2-D040-8B1D-44D0CAB372CD}"/>
              </a:ext>
            </a:extLst>
          </p:cNvPr>
          <p:cNvSpPr>
            <a:spLocks noGrp="1"/>
          </p:cNvSpPr>
          <p:nvPr>
            <p:ph type="title"/>
          </p:nvPr>
        </p:nvSpPr>
        <p:spPr/>
        <p:txBody>
          <a:bodyPr/>
          <a:lstStyle/>
          <a:p>
            <a:r>
              <a:rPr lang="en-US" dirty="0">
                <a:solidFill>
                  <a:srgbClr val="D57500"/>
                </a:solidFill>
                <a:latin typeface="Arial"/>
                <a:cs typeface="Arial"/>
              </a:rPr>
              <a:t>Attractors of Deep Neural Networks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BB719D53-40D8-6B46-B6EE-34CB496736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425" y="2459268"/>
            <a:ext cx="6201555" cy="4435775"/>
          </a:xfrm>
          <a:prstGeom prst="rect">
            <a:avLst/>
          </a:prstGeom>
        </p:spPr>
      </p:pic>
      <p:pic>
        <p:nvPicPr>
          <p:cNvPr id="6" name="Picture 5" descr="Graphical user interface, diagram&#10;&#10;Description automatically generated">
            <a:extLst>
              <a:ext uri="{FF2B5EF4-FFF2-40B4-BE49-F238E27FC236}">
                <a16:creationId xmlns:a16="http://schemas.microsoft.com/office/drawing/2014/main" id="{D8076FD8-499A-9C42-83D9-08CA8528C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0981" y="2459268"/>
            <a:ext cx="6441778" cy="5015770"/>
          </a:xfrm>
          <a:prstGeom prst="rect">
            <a:avLst/>
          </a:prstGeom>
        </p:spPr>
      </p:pic>
      <p:sp>
        <p:nvSpPr>
          <p:cNvPr id="7" name="Content Placeholder 2">
            <a:extLst>
              <a:ext uri="{FF2B5EF4-FFF2-40B4-BE49-F238E27FC236}">
                <a16:creationId xmlns:a16="http://schemas.microsoft.com/office/drawing/2014/main" id="{8AD1E4F3-6596-5A43-99A2-32A88EF9CC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7584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81628-EB9F-6F46-AEE2-D1A1F91E09AA}"/>
              </a:ext>
            </a:extLst>
          </p:cNvPr>
          <p:cNvSpPr>
            <a:spLocks noGrp="1"/>
          </p:cNvSpPr>
          <p:nvPr>
            <p:ph type="sldNum" sz="quarter" idx="12"/>
          </p:nvPr>
        </p:nvSpPr>
        <p:spPr/>
        <p:txBody>
          <a:bodyPr/>
          <a:lstStyle/>
          <a:p>
            <a:fld id="{FE7A4BB3-E848-5A44-82DF-322201952CD8}" type="slidenum">
              <a:rPr lang="en-US" smtClean="0"/>
              <a:pPr/>
              <a:t>39</a:t>
            </a:fld>
            <a:endParaRPr lang="en-US" dirty="0"/>
          </a:p>
        </p:txBody>
      </p:sp>
      <p:sp>
        <p:nvSpPr>
          <p:cNvPr id="3" name="Title 2">
            <a:extLst>
              <a:ext uri="{FF2B5EF4-FFF2-40B4-BE49-F238E27FC236}">
                <a16:creationId xmlns:a16="http://schemas.microsoft.com/office/drawing/2014/main" id="{718451C9-40A2-D040-8B1D-44D0CAB372CD}"/>
              </a:ext>
            </a:extLst>
          </p:cNvPr>
          <p:cNvSpPr>
            <a:spLocks noGrp="1"/>
          </p:cNvSpPr>
          <p:nvPr>
            <p:ph type="title"/>
          </p:nvPr>
        </p:nvSpPr>
        <p:spPr/>
        <p:txBody>
          <a:bodyPr/>
          <a:lstStyle/>
          <a:p>
            <a:r>
              <a:rPr lang="en-US" dirty="0">
                <a:solidFill>
                  <a:srgbClr val="D57500"/>
                </a:solidFill>
                <a:latin typeface="Arial"/>
                <a:cs typeface="Arial"/>
              </a:rPr>
              <a:t>Attractors of Deep Neural Networks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BB719D53-40D8-6B46-B6EE-34CB496736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425" y="2459268"/>
            <a:ext cx="6201555" cy="4435775"/>
          </a:xfrm>
          <a:prstGeom prst="rect">
            <a:avLst/>
          </a:prstGeom>
        </p:spPr>
      </p:pic>
      <p:sp>
        <p:nvSpPr>
          <p:cNvPr id="7" name="Content Placeholder 2">
            <a:extLst>
              <a:ext uri="{FF2B5EF4-FFF2-40B4-BE49-F238E27FC236}">
                <a16:creationId xmlns:a16="http://schemas.microsoft.com/office/drawing/2014/main" id="{8AD1E4F3-6596-5A43-99A2-32A88EF9CC8D}"/>
              </a:ext>
            </a:extLst>
          </p:cNvPr>
          <p:cNvSpPr txBox="1">
            <a:spLocks/>
          </p:cNvSpPr>
          <p:nvPr/>
        </p:nvSpPr>
        <p:spPr>
          <a:xfrm>
            <a:off x="1241576" y="7795274"/>
            <a:ext cx="12752719" cy="286232"/>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latin typeface="Calibri" panose="020F0502020204030204" pitchFamily="34" charset="0"/>
                <a:cs typeface="Calibri" panose="020F0502020204030204" pitchFamily="34" charset="0"/>
              </a:rPr>
              <a:t>Jan </a:t>
            </a:r>
            <a:r>
              <a:rPr lang="en-US" sz="1400" dirty="0" err="1">
                <a:latin typeface="Calibri" panose="020F0502020204030204" pitchFamily="34" charset="0"/>
                <a:cs typeface="Calibri" panose="020F0502020204030204" pitchFamily="34" charset="0"/>
              </a:rPr>
              <a:t>Drgona</a:t>
            </a:r>
            <a:r>
              <a:rPr lang="en-US" sz="1400" dirty="0">
                <a:latin typeface="Calibri" panose="020F0502020204030204" pitchFamily="34" charset="0"/>
                <a:cs typeface="Calibri" panose="020F0502020204030204" pitchFamily="34" charset="0"/>
              </a:rPr>
              <a:t>, Aaron </a:t>
            </a:r>
            <a:r>
              <a:rPr lang="en-US" sz="1400" dirty="0" err="1">
                <a:latin typeface="Calibri" panose="020F0502020204030204" pitchFamily="34" charset="0"/>
                <a:cs typeface="Calibri" panose="020F0502020204030204" pitchFamily="34" charset="0"/>
              </a:rPr>
              <a:t>Tuor</a:t>
            </a:r>
            <a:r>
              <a:rPr lang="en-US" sz="1400" dirty="0">
                <a:latin typeface="Calibri" panose="020F0502020204030204" pitchFamily="34" charset="0"/>
                <a:cs typeface="Calibri" panose="020F0502020204030204" pitchFamily="34" charset="0"/>
              </a:rPr>
              <a:t>, Soumya </a:t>
            </a:r>
            <a:r>
              <a:rPr lang="en-US" sz="1400" dirty="0" err="1">
                <a:latin typeface="Calibri" panose="020F0502020204030204" pitchFamily="34" charset="0"/>
                <a:cs typeface="Calibri" panose="020F0502020204030204" pitchFamily="34" charset="0"/>
              </a:rPr>
              <a:t>Vasisht</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Elliott </a:t>
            </a:r>
            <a:r>
              <a:rPr lang="en-US" sz="1400" dirty="0" err="1">
                <a:latin typeface="Calibri" panose="020F0502020204030204" pitchFamily="34" charset="0"/>
                <a:ea typeface="+mn-lt"/>
                <a:cs typeface="Calibri" panose="020F0502020204030204" pitchFamily="34" charset="0"/>
              </a:rPr>
              <a:t>Skomski</a:t>
            </a:r>
            <a:r>
              <a:rPr lang="en-US" sz="1400" dirty="0">
                <a:latin typeface="Calibri" panose="020F0502020204030204" pitchFamily="34" charset="0"/>
                <a:ea typeface="+mn-lt"/>
                <a:cs typeface="Calibri" panose="020F0502020204030204" pitchFamily="34" charset="0"/>
              </a:rPr>
              <a:t>, </a:t>
            </a:r>
            <a:r>
              <a:rPr lang="en-US" sz="1400" dirty="0" err="1">
                <a:latin typeface="Calibri" panose="020F0502020204030204" pitchFamily="34" charset="0"/>
                <a:ea typeface="+mn-lt"/>
                <a:cs typeface="Calibri" panose="020F0502020204030204" pitchFamily="34" charset="0"/>
              </a:rPr>
              <a:t>Draguna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Vrabie</a:t>
            </a:r>
            <a:r>
              <a:rPr lang="en-US" sz="1400" dirty="0">
                <a:latin typeface="Calibri" panose="020F0502020204030204" pitchFamily="34" charset="0"/>
                <a:cs typeface="Calibri" panose="020F0502020204030204" pitchFamily="34" charset="0"/>
              </a:rPr>
              <a:t>, </a:t>
            </a:r>
            <a:r>
              <a:rPr lang="en-US" sz="1400" dirty="0">
                <a:latin typeface="Calibri" panose="020F0502020204030204" pitchFamily="34" charset="0"/>
                <a:ea typeface="+mn-lt"/>
                <a:cs typeface="Calibri" panose="020F0502020204030204" pitchFamily="34" charset="0"/>
              </a:rPr>
              <a:t>Spectral Analysis and Stability of Deep Neural Dynamics, arXiv:2011.13492</a:t>
            </a:r>
            <a:endParaRPr lang="en-US" sz="1400" dirty="0">
              <a:latin typeface="Calibri" panose="020F0502020204030204" pitchFamily="34" charset="0"/>
              <a:cs typeface="Calibri" panose="020F0502020204030204" pitchFamily="34" charset="0"/>
            </a:endParaRPr>
          </a:p>
        </p:txBody>
      </p:sp>
      <p:pic>
        <p:nvPicPr>
          <p:cNvPr id="8" name="Picture 7" descr="Graphical user interface, application, PowerPoint&#10;&#10;Description automatically generated">
            <a:extLst>
              <a:ext uri="{FF2B5EF4-FFF2-40B4-BE49-F238E27FC236}">
                <a16:creationId xmlns:a16="http://schemas.microsoft.com/office/drawing/2014/main" id="{C17C7BC4-A1DC-4DDA-A7FC-A25926F90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710" y="2459268"/>
            <a:ext cx="6914599" cy="4614506"/>
          </a:xfrm>
          <a:prstGeom prst="rect">
            <a:avLst/>
          </a:prstGeom>
        </p:spPr>
      </p:pic>
    </p:spTree>
    <p:extLst>
      <p:ext uri="{BB962C8B-B14F-4D97-AF65-F5344CB8AC3E}">
        <p14:creationId xmlns:p14="http://schemas.microsoft.com/office/powerpoint/2010/main" val="241606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4</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SCADA Systems in Buildings</a:t>
            </a:r>
          </a:p>
        </p:txBody>
      </p:sp>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4" name="Picture 3" descr="Diagram&#10;&#10;Description automatically generated">
            <a:extLst>
              <a:ext uri="{FF2B5EF4-FFF2-40B4-BE49-F238E27FC236}">
                <a16:creationId xmlns:a16="http://schemas.microsoft.com/office/drawing/2014/main" id="{EECD0027-FDFC-407C-B8E3-5D8D611A41FA}"/>
              </a:ext>
            </a:extLst>
          </p:cNvPr>
          <p:cNvPicPr>
            <a:picLocks noChangeAspect="1"/>
          </p:cNvPicPr>
          <p:nvPr/>
        </p:nvPicPr>
        <p:blipFill rotWithShape="1">
          <a:blip r:embed="rId3"/>
          <a:srcRect b="5969"/>
          <a:stretch/>
        </p:blipFill>
        <p:spPr>
          <a:xfrm>
            <a:off x="3682538" y="1387066"/>
            <a:ext cx="7265324" cy="6107981"/>
          </a:xfrm>
          <a:prstGeom prst="rect">
            <a:avLst/>
          </a:prstGeom>
        </p:spPr>
      </p:pic>
    </p:spTree>
    <p:extLst>
      <p:ext uri="{BB962C8B-B14F-4D97-AF65-F5344CB8AC3E}">
        <p14:creationId xmlns:p14="http://schemas.microsoft.com/office/powerpoint/2010/main" val="2834280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2800" dirty="0"/>
              <a:t>Implementation of MPC in Building Management Systems </a:t>
            </a:r>
          </a:p>
        </p:txBody>
      </p:sp>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4" name="Picture 3" descr="Diagram, schematic&#10;&#10;Description automatically generated">
            <a:extLst>
              <a:ext uri="{FF2B5EF4-FFF2-40B4-BE49-F238E27FC236}">
                <a16:creationId xmlns:a16="http://schemas.microsoft.com/office/drawing/2014/main" id="{5C234FE8-0861-4272-B0AB-DEC17E16E06E}"/>
              </a:ext>
            </a:extLst>
          </p:cNvPr>
          <p:cNvPicPr>
            <a:picLocks noChangeAspect="1"/>
          </p:cNvPicPr>
          <p:nvPr/>
        </p:nvPicPr>
        <p:blipFill>
          <a:blip r:embed="rId3"/>
          <a:stretch>
            <a:fillRect/>
          </a:stretch>
        </p:blipFill>
        <p:spPr>
          <a:xfrm>
            <a:off x="2703565" y="1512724"/>
            <a:ext cx="9913226" cy="6026957"/>
          </a:xfrm>
          <a:prstGeom prst="rect">
            <a:avLst/>
          </a:prstGeom>
        </p:spPr>
      </p:pic>
    </p:spTree>
    <p:extLst>
      <p:ext uri="{BB962C8B-B14F-4D97-AF65-F5344CB8AC3E}">
        <p14:creationId xmlns:p14="http://schemas.microsoft.com/office/powerpoint/2010/main" val="1969221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63628" y="3999556"/>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5663" y="1478154"/>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a:xfrm>
            <a:off x="13994296" y="7550725"/>
            <a:ext cx="453223" cy="457200"/>
          </a:xfrm>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4"/>
            <a:ext cx="10972800" cy="809722"/>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6"/>
          <a:stretch>
            <a:fillRect/>
          </a:stretch>
        </p:blipFill>
        <p:spPr>
          <a:xfrm>
            <a:off x="1435127" y="1689192"/>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extLst>
              <p:ext uri="{D42A27DB-BD31-4B8C-83A1-F6EECF244321}">
                <p14:modId xmlns:p14="http://schemas.microsoft.com/office/powerpoint/2010/main" val="1255318284"/>
              </p:ext>
            </p:extLst>
          </p:nvPr>
        </p:nvGraphicFramePr>
        <p:xfrm>
          <a:off x="3885625" y="7407066"/>
          <a:ext cx="1270575" cy="587074"/>
        </p:xfrm>
        <a:graphic>
          <a:graphicData uri="http://schemas.openxmlformats.org/presentationml/2006/ole">
            <mc:AlternateContent xmlns:mc="http://schemas.openxmlformats.org/markup-compatibility/2006">
              <mc:Choice xmlns:v="urn:schemas-microsoft-com:vml" Requires="v">
                <p:oleObj spid="_x0000_s1026" name="Acrobat Document" r:id="rId7" imgW="4266965" imgH="1971675" progId="AcroExch.Document.DC">
                  <p:embed/>
                </p:oleObj>
              </mc:Choice>
              <mc:Fallback>
                <p:oleObj name="Acrobat Document" r:id="rId7"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8"/>
                      <a:stretch>
                        <a:fillRect/>
                      </a:stretch>
                    </p:blipFill>
                    <p:spPr>
                      <a:xfrm>
                        <a:off x="3885625" y="7407066"/>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extLst>
              <p:ext uri="{D42A27DB-BD31-4B8C-83A1-F6EECF244321}">
                <p14:modId xmlns:p14="http://schemas.microsoft.com/office/powerpoint/2010/main" val="2550441339"/>
              </p:ext>
            </p:extLst>
          </p:nvPr>
        </p:nvGraphicFramePr>
        <p:xfrm>
          <a:off x="1679001" y="7407067"/>
          <a:ext cx="1724599" cy="619778"/>
        </p:xfrm>
        <a:graphic>
          <a:graphicData uri="http://schemas.openxmlformats.org/presentationml/2006/ole">
            <mc:AlternateContent xmlns:mc="http://schemas.openxmlformats.org/markup-compatibility/2006">
              <mc:Choice xmlns:v="urn:schemas-microsoft-com:vml" Requires="v">
                <p:oleObj spid="_x0000_s1027" name="Acrobat Document" r:id="rId9" imgW="3047882" imgH="1095375" progId="AcroExch.Document.DC">
                  <p:embed/>
                </p:oleObj>
              </mc:Choice>
              <mc:Fallback>
                <p:oleObj name="Acrobat Document" r:id="rId9"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10"/>
                      <a:stretch>
                        <a:fillRect/>
                      </a:stretch>
                    </p:blipFill>
                    <p:spPr>
                      <a:xfrm>
                        <a:off x="1679001" y="7407067"/>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634781" y="7541970"/>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115273"/>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615239"/>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494283"/>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699468" y="7152382"/>
            <a:ext cx="4698997" cy="1077218"/>
          </a:xfrm>
          <a:prstGeom prst="rect">
            <a:avLst/>
          </a:prstGeom>
        </p:spPr>
        <p:txBody>
          <a:bodyPr wrap="square">
            <a:spAutoFit/>
          </a:bodyPr>
          <a:lstStyle/>
          <a:p>
            <a:r>
              <a:rPr lang="en-US" sz="1600" dirty="0">
                <a:latin typeface="Calibri (Body)"/>
              </a:rPr>
              <a:t>Drgona J., et al., Cloud-based implementation of white-box model predictive control for a GEOTABS office building: a field test demonstration. Journal of Process Control, 2020.</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7B8AAE-C01D-4203-8CA2-F610C3A0241C}"/>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A3ECDEF6-EEF2-4551-AE80-CC165025C3A6}"/>
              </a:ext>
            </a:extLst>
          </p:cNvPr>
          <p:cNvSpPr>
            <a:spLocks noGrp="1"/>
          </p:cNvSpPr>
          <p:nvPr>
            <p:ph type="title"/>
          </p:nvPr>
        </p:nvSpPr>
        <p:spPr>
          <a:xfrm>
            <a:off x="3065586" y="270933"/>
            <a:ext cx="10660673" cy="1310979"/>
          </a:xfrm>
        </p:spPr>
        <p:txBody>
          <a:bodyPr/>
          <a:lstStyle/>
          <a:p>
            <a:r>
              <a:rPr lang="en-US" sz="3200" dirty="0"/>
              <a:t>Objective: </a:t>
            </a:r>
            <a:br>
              <a:rPr lang="en-US" sz="3200" dirty="0"/>
            </a:br>
            <a:r>
              <a:rPr lang="en-US" sz="3200" dirty="0"/>
              <a:t>Integrate Deep Learning with MPC and Physics</a:t>
            </a:r>
          </a:p>
        </p:txBody>
      </p:sp>
      <p:graphicFrame>
        <p:nvGraphicFramePr>
          <p:cNvPr id="5" name="Content Placeholder 2">
            <a:extLst>
              <a:ext uri="{FF2B5EF4-FFF2-40B4-BE49-F238E27FC236}">
                <a16:creationId xmlns:a16="http://schemas.microsoft.com/office/drawing/2014/main" id="{9FF7F8C2-66AD-450F-A20B-4266FCE219CE}"/>
              </a:ext>
            </a:extLst>
          </p:cNvPr>
          <p:cNvGraphicFramePr>
            <a:graphicFrameLocks/>
          </p:cNvGraphicFramePr>
          <p:nvPr/>
        </p:nvGraphicFramePr>
        <p:xfrm>
          <a:off x="1828800" y="2316480"/>
          <a:ext cx="11868150" cy="4598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668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a:xfrm>
            <a:off x="3200400" y="270934"/>
            <a:ext cx="10972800" cy="934412"/>
          </a:xfrm>
        </p:spPr>
        <p:txBody>
          <a:bodyPr/>
          <a:lstStyle/>
          <a:p>
            <a:r>
              <a:rPr lang="en-US" sz="3200" dirty="0"/>
              <a:t>Deep Learning of MPC-based Control Policies</a:t>
            </a:r>
          </a:p>
        </p:txBody>
      </p:sp>
      <p:sp>
        <p:nvSpPr>
          <p:cNvPr id="8" name="Content Placeholder 3">
            <a:extLst>
              <a:ext uri="{FF2B5EF4-FFF2-40B4-BE49-F238E27FC236}">
                <a16:creationId xmlns:a16="http://schemas.microsoft.com/office/drawing/2014/main" id="{13527C59-9C29-405F-9A83-E9D43DB2BF69}"/>
              </a:ext>
            </a:extLst>
          </p:cNvPr>
          <p:cNvSpPr>
            <a:spLocks noGrp="1"/>
          </p:cNvSpPr>
          <p:nvPr>
            <p:ph sz="quarter" idx="20"/>
          </p:nvPr>
        </p:nvSpPr>
        <p:spPr>
          <a:xfrm>
            <a:off x="1371600" y="2057399"/>
            <a:ext cx="12801600" cy="5486401"/>
          </a:xfrm>
        </p:spPr>
        <p:txBody>
          <a:bodyPr/>
          <a:lstStyle/>
          <a:p>
            <a:r>
              <a:rPr lang="en-US" sz="2400" dirty="0"/>
              <a:t>Approximate MPC</a:t>
            </a:r>
          </a:p>
          <a:p>
            <a:pPr lvl="1"/>
            <a:r>
              <a:rPr lang="en-US" sz="2000" dirty="0"/>
              <a:t>Supervised learning</a:t>
            </a:r>
          </a:p>
          <a:p>
            <a:pPr lvl="1"/>
            <a:r>
              <a:rPr lang="en-US" sz="2000" dirty="0"/>
              <a:t>Imitation learning of MPC</a:t>
            </a:r>
          </a:p>
          <a:p>
            <a:pPr lvl="1"/>
            <a:r>
              <a:rPr lang="en-US" sz="2000" dirty="0"/>
              <a:t>Requires original MPC and model</a:t>
            </a:r>
          </a:p>
          <a:p>
            <a:pPr lvl="1"/>
            <a:r>
              <a:rPr lang="en-US" sz="2000" dirty="0"/>
              <a:t>Guarantees are hard to obtain</a:t>
            </a:r>
          </a:p>
          <a:p>
            <a:pPr lvl="1"/>
            <a:endParaRPr lang="en-US" sz="2000" dirty="0"/>
          </a:p>
          <a:p>
            <a:pPr marL="548640" lvl="1" indent="0">
              <a:buNone/>
            </a:pPr>
            <a:endParaRPr lang="en-US" sz="2000" dirty="0"/>
          </a:p>
          <a:p>
            <a:pPr marL="548640" lvl="1" indent="0">
              <a:buNone/>
            </a:pPr>
            <a:endParaRPr lang="en-US" sz="2000" dirty="0"/>
          </a:p>
          <a:p>
            <a:pPr marL="548640" lvl="1" indent="0">
              <a:buNone/>
            </a:pPr>
            <a:endParaRPr lang="en-US" sz="2000" dirty="0"/>
          </a:p>
          <a:p>
            <a:r>
              <a:rPr lang="en-US" sz="2400" dirty="0"/>
              <a:t>Differentiable Predictive Control</a:t>
            </a:r>
          </a:p>
          <a:p>
            <a:pPr lvl="1"/>
            <a:r>
              <a:rPr lang="en-US" sz="2000" dirty="0"/>
              <a:t>Differentiable closed-loop model</a:t>
            </a:r>
          </a:p>
          <a:p>
            <a:pPr lvl="1"/>
            <a:r>
              <a:rPr lang="en-US" sz="2000" dirty="0"/>
              <a:t>Model-based policy optimization</a:t>
            </a:r>
          </a:p>
          <a:p>
            <a:pPr lvl="1"/>
            <a:r>
              <a:rPr lang="en-US" sz="2000" dirty="0"/>
              <a:t>Theoretical connection with MPC </a:t>
            </a:r>
          </a:p>
          <a:p>
            <a:pPr lvl="1"/>
            <a:endParaRPr lang="en-US" sz="2000" dirty="0"/>
          </a:p>
          <a:p>
            <a:endParaRPr lang="en-US" sz="2400" dirty="0"/>
          </a:p>
        </p:txBody>
      </p:sp>
      <p:pic>
        <p:nvPicPr>
          <p:cNvPr id="5" name="Picture 4" descr="Diagram&#10;&#10;Description automatically generated">
            <a:extLst>
              <a:ext uri="{FF2B5EF4-FFF2-40B4-BE49-F238E27FC236}">
                <a16:creationId xmlns:a16="http://schemas.microsoft.com/office/drawing/2014/main" id="{7FA91365-2C04-4165-BE82-71F4A4015BEC}"/>
              </a:ext>
            </a:extLst>
          </p:cNvPr>
          <p:cNvPicPr>
            <a:picLocks noChangeAspect="1"/>
          </p:cNvPicPr>
          <p:nvPr/>
        </p:nvPicPr>
        <p:blipFill>
          <a:blip r:embed="rId3"/>
          <a:stretch>
            <a:fillRect/>
          </a:stretch>
        </p:blipFill>
        <p:spPr>
          <a:xfrm>
            <a:off x="6709100" y="5254653"/>
            <a:ext cx="6549699" cy="2385287"/>
          </a:xfrm>
          <a:prstGeom prst="rect">
            <a:avLst/>
          </a:prstGeom>
        </p:spPr>
      </p:pic>
      <p:pic>
        <p:nvPicPr>
          <p:cNvPr id="6" name="Picture 5">
            <a:extLst>
              <a:ext uri="{FF2B5EF4-FFF2-40B4-BE49-F238E27FC236}">
                <a16:creationId xmlns:a16="http://schemas.microsoft.com/office/drawing/2014/main" id="{8CA76F4F-CEAC-4FAE-8551-75484E17C1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1460" y="1657003"/>
            <a:ext cx="5181595" cy="2361235"/>
          </a:xfrm>
          <a:prstGeom prst="rect">
            <a:avLst/>
          </a:prstGeom>
        </p:spPr>
      </p:pic>
      <p:sp>
        <p:nvSpPr>
          <p:cNvPr id="4" name="Rectangle 3">
            <a:extLst>
              <a:ext uri="{FF2B5EF4-FFF2-40B4-BE49-F238E27FC236}">
                <a16:creationId xmlns:a16="http://schemas.microsoft.com/office/drawing/2014/main" id="{DF0D4BCA-9306-4FC1-908A-D52752B16237}"/>
              </a:ext>
            </a:extLst>
          </p:cNvPr>
          <p:cNvSpPr/>
          <p:nvPr/>
        </p:nvSpPr>
        <p:spPr>
          <a:xfrm>
            <a:off x="1506331" y="4114800"/>
            <a:ext cx="10972800" cy="830997"/>
          </a:xfrm>
          <a:prstGeom prst="rect">
            <a:avLst/>
          </a:prstGeom>
        </p:spPr>
        <p:txBody>
          <a:bodyPr wrap="square">
            <a:spAutoFit/>
          </a:bodyPr>
          <a:lstStyle/>
          <a:p>
            <a:r>
              <a:rPr lang="en-US" sz="1600" dirty="0"/>
              <a:t>Drgona J., et al., “Approximate model predictive building control via machine learning,” </a:t>
            </a:r>
            <a:r>
              <a:rPr lang="en-US" sz="1600" i="1" dirty="0"/>
              <a:t>Applied Energy</a:t>
            </a:r>
            <a:r>
              <a:rPr lang="en-US" sz="1600" dirty="0"/>
              <a:t>, 2018</a:t>
            </a:r>
          </a:p>
          <a:p>
            <a:r>
              <a:rPr lang="en-US" sz="1600" dirty="0"/>
              <a:t>Drgona J., Helsen L., Vrabie D., "Cutting the Deployment Costs of Physics-Based MPC in Buildings by Simulation-Based Imitation Learning.”, proceedings of Dynamic Systems and Control Conference 2020, - Best paper award </a:t>
            </a:r>
          </a:p>
        </p:txBody>
      </p:sp>
      <p:sp>
        <p:nvSpPr>
          <p:cNvPr id="9" name="Rectangle 8">
            <a:extLst>
              <a:ext uri="{FF2B5EF4-FFF2-40B4-BE49-F238E27FC236}">
                <a16:creationId xmlns:a16="http://schemas.microsoft.com/office/drawing/2014/main" id="{A5173BBA-093C-452F-9BAF-A6B8ECC2A4CF}"/>
              </a:ext>
            </a:extLst>
          </p:cNvPr>
          <p:cNvSpPr/>
          <p:nvPr/>
        </p:nvSpPr>
        <p:spPr>
          <a:xfrm>
            <a:off x="1572833" y="7233791"/>
            <a:ext cx="6006981" cy="1077218"/>
          </a:xfrm>
          <a:prstGeom prst="rect">
            <a:avLst/>
          </a:prstGeom>
        </p:spPr>
        <p:txBody>
          <a:bodyPr wrap="square">
            <a:spAutoFit/>
          </a:bodyPr>
          <a:lstStyle/>
          <a:p>
            <a:r>
              <a:rPr lang="en-US" sz="1600" dirty="0"/>
              <a:t>Drgona J., et al., Differentiable Predictive Control: An MPC Alternative for Unknown Nonlinear Systems using Constrained Deep Learning, 2021. </a:t>
            </a:r>
            <a:r>
              <a:rPr lang="en-US" sz="1600" dirty="0">
                <a:hlinkClick r:id="rId5"/>
              </a:rPr>
              <a:t>https://arxiv.org/abs/2011.03699</a:t>
            </a:r>
            <a:endParaRPr lang="en-US" sz="1600" dirty="0"/>
          </a:p>
          <a:p>
            <a:endParaRPr lang="en-US" sz="1600" dirty="0"/>
          </a:p>
        </p:txBody>
      </p:sp>
    </p:spTree>
    <p:extLst>
      <p:ext uri="{BB962C8B-B14F-4D97-AF65-F5344CB8AC3E}">
        <p14:creationId xmlns:p14="http://schemas.microsoft.com/office/powerpoint/2010/main" val="3120320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Deep Learning-based Approximations of MPC</a:t>
            </a:r>
          </a:p>
        </p:txBody>
      </p:sp>
      <p:pic>
        <p:nvPicPr>
          <p:cNvPr id="5" name="Picture 4">
            <a:extLst>
              <a:ext uri="{FF2B5EF4-FFF2-40B4-BE49-F238E27FC236}">
                <a16:creationId xmlns:a16="http://schemas.microsoft.com/office/drawing/2014/main" id="{C8F60CFD-F7ED-4D9C-99DF-25F37E61A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6993" y="2033831"/>
            <a:ext cx="5642609" cy="2571317"/>
          </a:xfrm>
          <a:prstGeom prst="rect">
            <a:avLst/>
          </a:prstGeom>
        </p:spPr>
      </p:pic>
      <p:pic>
        <p:nvPicPr>
          <p:cNvPr id="6" name="Picture 5">
            <a:extLst>
              <a:ext uri="{FF2B5EF4-FFF2-40B4-BE49-F238E27FC236}">
                <a16:creationId xmlns:a16="http://schemas.microsoft.com/office/drawing/2014/main" id="{4D4F0CDE-7ED4-4E51-BEFC-FB1CB6579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5200" y="2432571"/>
            <a:ext cx="7132319" cy="2304867"/>
          </a:xfrm>
          <a:prstGeom prst="rect">
            <a:avLst/>
          </a:prstGeom>
        </p:spPr>
      </p:pic>
      <p:sp>
        <p:nvSpPr>
          <p:cNvPr id="7" name="Rectangle 6">
            <a:extLst>
              <a:ext uri="{FF2B5EF4-FFF2-40B4-BE49-F238E27FC236}">
                <a16:creationId xmlns:a16="http://schemas.microsoft.com/office/drawing/2014/main" id="{01C8880B-5405-499D-936D-A4D18542C3D2}"/>
              </a:ext>
            </a:extLst>
          </p:cNvPr>
          <p:cNvSpPr/>
          <p:nvPr/>
        </p:nvSpPr>
        <p:spPr>
          <a:xfrm>
            <a:off x="1534340" y="6781541"/>
            <a:ext cx="12413657" cy="1323439"/>
          </a:xfrm>
          <a:prstGeom prst="rect">
            <a:avLst/>
          </a:prstGeom>
        </p:spPr>
        <p:txBody>
          <a:bodyPr wrap="square">
            <a:spAutoFit/>
          </a:bodyPr>
          <a:lstStyle/>
          <a:p>
            <a:pPr marL="238119" indent="-238119">
              <a:buFont typeface="Arial" panose="020B0604020202020204" pitchFamily="34" charset="0"/>
              <a:buChar char="•"/>
            </a:pPr>
            <a:r>
              <a:rPr lang="en-US" sz="1600" dirty="0"/>
              <a:t>Drgona J., et al., “Approximate model predictive building control via machine learning,” </a:t>
            </a:r>
            <a:r>
              <a:rPr lang="en-US" sz="1600" i="1" dirty="0"/>
              <a:t>Applied Energy</a:t>
            </a:r>
            <a:r>
              <a:rPr lang="en-US" sz="1600" dirty="0"/>
              <a:t>, 2018</a:t>
            </a:r>
          </a:p>
          <a:p>
            <a:pPr marL="238119" indent="-238119">
              <a:buFont typeface="Arial" panose="020B0604020202020204" pitchFamily="34" charset="0"/>
              <a:buChar char="•"/>
            </a:pPr>
            <a:r>
              <a:rPr lang="en-US" sz="1600" dirty="0"/>
              <a:t>Drgona J., Helsen L., Vrabie D., “Stripping off the implementation complexity of physics-based model predictive control for buildings via deep learning.” </a:t>
            </a:r>
            <a:r>
              <a:rPr lang="en-US" sz="1600" i="1" dirty="0"/>
              <a:t>NeurIPS</a:t>
            </a:r>
            <a:r>
              <a:rPr lang="en-US" sz="1600" dirty="0"/>
              <a:t> </a:t>
            </a:r>
            <a:r>
              <a:rPr lang="en-US" sz="1600" i="1" dirty="0"/>
              <a:t>Climate Change AI workshop</a:t>
            </a:r>
            <a:r>
              <a:rPr lang="en-US" sz="1600" dirty="0"/>
              <a:t>, 2019.</a:t>
            </a:r>
          </a:p>
          <a:p>
            <a:pPr marL="238119" indent="-238119">
              <a:buFont typeface="Arial" panose="020B0604020202020204" pitchFamily="34" charset="0"/>
              <a:buChar char="•"/>
            </a:pPr>
            <a:r>
              <a:rPr lang="en-US" sz="1600" dirty="0"/>
              <a:t>Drgona J., Helsen L., Vrabie D., "Cutting the Deployment Costs of Physics-Based MPC in Buildings by Simulation-Based Imitation Learning.”, proceedings of Dynamic Systems and Control Conference 2020, - Best paper award </a:t>
            </a:r>
          </a:p>
        </p:txBody>
      </p:sp>
      <p:sp>
        <p:nvSpPr>
          <p:cNvPr id="8" name="Content Placeholder 3">
            <a:extLst>
              <a:ext uri="{FF2B5EF4-FFF2-40B4-BE49-F238E27FC236}">
                <a16:creationId xmlns:a16="http://schemas.microsoft.com/office/drawing/2014/main" id="{75426EA8-A634-4C3A-B987-1D080FBB0151}"/>
              </a:ext>
            </a:extLst>
          </p:cNvPr>
          <p:cNvSpPr>
            <a:spLocks noGrp="1"/>
          </p:cNvSpPr>
          <p:nvPr>
            <p:ph sz="quarter" idx="20"/>
          </p:nvPr>
        </p:nvSpPr>
        <p:spPr>
          <a:xfrm>
            <a:off x="7315200" y="5111426"/>
            <a:ext cx="5700532" cy="2763457"/>
          </a:xfrm>
        </p:spPr>
        <p:txBody>
          <a:bodyPr/>
          <a:lstStyle/>
          <a:p>
            <a:pPr marL="548640" lvl="1" indent="0">
              <a:buNone/>
            </a:pPr>
            <a:r>
              <a:rPr lang="en-US" dirty="0"/>
              <a:t>Cons</a:t>
            </a:r>
          </a:p>
          <a:p>
            <a:pPr lvl="1"/>
            <a:r>
              <a:rPr lang="en-US" dirty="0"/>
              <a:t>Loosing performance guarantees</a:t>
            </a:r>
          </a:p>
          <a:p>
            <a:pPr lvl="1"/>
            <a:r>
              <a:rPr lang="en-US" dirty="0"/>
              <a:t>Still relies on original MPC</a:t>
            </a:r>
            <a:endParaRPr lang="en-US" sz="2400" dirty="0"/>
          </a:p>
        </p:txBody>
      </p:sp>
      <p:sp>
        <p:nvSpPr>
          <p:cNvPr id="9" name="Content Placeholder 3">
            <a:extLst>
              <a:ext uri="{FF2B5EF4-FFF2-40B4-BE49-F238E27FC236}">
                <a16:creationId xmlns:a16="http://schemas.microsoft.com/office/drawing/2014/main" id="{8DFE2DFF-E1F4-4B89-8180-61454AEC0BB5}"/>
              </a:ext>
            </a:extLst>
          </p:cNvPr>
          <p:cNvSpPr txBox="1">
            <a:spLocks/>
          </p:cNvSpPr>
          <p:nvPr/>
        </p:nvSpPr>
        <p:spPr>
          <a:xfrm>
            <a:off x="1640441" y="5103108"/>
            <a:ext cx="5700532" cy="276345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48640" lvl="1" indent="0">
              <a:buFont typeface="Wingdings" panose="05000000000000000000" pitchFamily="2" charset="2"/>
              <a:buNone/>
            </a:pPr>
            <a:r>
              <a:rPr lang="en-US" dirty="0"/>
              <a:t>Pros</a:t>
            </a:r>
          </a:p>
          <a:p>
            <a:pPr lvl="1"/>
            <a:r>
              <a:rPr lang="en-US" dirty="0"/>
              <a:t>Can accurately approximate MPC</a:t>
            </a:r>
          </a:p>
          <a:p>
            <a:pPr lvl="1"/>
            <a:r>
              <a:rPr lang="en-US" dirty="0"/>
              <a:t>Low CPU and memory demands </a:t>
            </a:r>
          </a:p>
        </p:txBody>
      </p:sp>
    </p:spTree>
    <p:extLst>
      <p:ext uri="{BB962C8B-B14F-4D97-AF65-F5344CB8AC3E}">
        <p14:creationId xmlns:p14="http://schemas.microsoft.com/office/powerpoint/2010/main" val="3139792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4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3.xml><?xml version="1.0" encoding="utf-8"?>
<a:theme xmlns:a="http://schemas.openxmlformats.org/drawingml/2006/main" name="5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NSD DAC Webinar Template">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potx" id="{41984B9E-C2AA-4916-A1C3-544F5372F179}" vid="{EB976DB7-668F-4FEB-9714-EA8A7BD7221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663C266-509A-4F85-9BA8-C866AABCBDA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4C8B40054EF848AB7CE52FA80BFE00" ma:contentTypeVersion="4" ma:contentTypeDescription="Create a new document." ma:contentTypeScope="" ma:versionID="ab9b4bf1b9a02a0c2969bd222db5b30f">
  <xsd:schema xmlns:xsd="http://www.w3.org/2001/XMLSchema" xmlns:xs="http://www.w3.org/2001/XMLSchema" xmlns:p="http://schemas.microsoft.com/office/2006/metadata/properties" xmlns:ns2="6bcdc1a5-1876-4f07-b136-993516c5e5f1" xmlns:ns3="019b3560-083c-404e-bae2-456c3d0dff68" targetNamespace="http://schemas.microsoft.com/office/2006/metadata/properties" ma:root="true" ma:fieldsID="a91c5a200ca210b0c49d6b4535756cf8" ns2:_="" ns3:_="">
    <xsd:import namespace="6bcdc1a5-1876-4f07-b136-993516c5e5f1"/>
    <xsd:import namespace="019b3560-083c-404e-bae2-456c3d0dff6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cdc1a5-1876-4f07-b136-993516c5e5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9b3560-083c-404e-bae2-456c3d0dff6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19b3560-083c-404e-bae2-456c3d0dff68">
      <UserInfo>
        <DisplayName>Drgona, Jan</DisplayName>
        <AccountId>31</AccountId>
        <AccountType/>
      </UserInfo>
      <UserInfo>
        <DisplayName>Vrabie, Draguna L</DisplayName>
        <AccountId>40</AccountId>
        <AccountType/>
      </UserInfo>
      <UserInfo>
        <DisplayName>Skomski, Steven E</DisplayName>
        <AccountId>41</AccountId>
        <AccountType/>
      </UserInfo>
      <UserInfo>
        <DisplayName>Vasisht, Soumya</DisplayName>
        <AccountId>42</AccountId>
        <AccountType/>
      </UserInfo>
    </SharedWithUsers>
  </documentManagement>
</p:properties>
</file>

<file path=customXml/itemProps1.xml><?xml version="1.0" encoding="utf-8"?>
<ds:datastoreItem xmlns:ds="http://schemas.openxmlformats.org/officeDocument/2006/customXml" ds:itemID="{34CEA812-A597-4400-BA8A-60DE75ADD751}">
  <ds:schemaRefs>
    <ds:schemaRef ds:uri="http://schemas.microsoft.com/sharepoint/v3/contenttype/forms"/>
  </ds:schemaRefs>
</ds:datastoreItem>
</file>

<file path=customXml/itemProps2.xml><?xml version="1.0" encoding="utf-8"?>
<ds:datastoreItem xmlns:ds="http://schemas.openxmlformats.org/officeDocument/2006/customXml" ds:itemID="{80FEB3EE-EF99-4CC6-9929-DC461E12A86B}">
  <ds:schemaRefs>
    <ds:schemaRef ds:uri="019b3560-083c-404e-bae2-456c3d0dff68"/>
    <ds:schemaRef ds:uri="6bcdc1a5-1876-4f07-b136-993516c5e5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3425DA-0536-4CC4-869F-A2BDCA9FC3B9}">
  <ds:schemaRefs>
    <ds:schemaRef ds:uri="http://schemas.microsoft.com/office/infopath/2007/PartnerControls"/>
    <ds:schemaRef ds:uri="http://schemas.openxmlformats.org/package/2006/metadata/core-properties"/>
    <ds:schemaRef ds:uri="http://purl.org/dc/dcmitype/"/>
    <ds:schemaRef ds:uri="http://schemas.microsoft.com/office/2006/documentManagement/types"/>
    <ds:schemaRef ds:uri="6bcdc1a5-1876-4f07-b136-993516c5e5f1"/>
    <ds:schemaRef ds:uri="019b3560-083c-404e-bae2-456c3d0dff68"/>
    <ds:schemaRef ds:uri="http://schemas.microsoft.com/office/2006/metadata/properties"/>
    <ds:schemaRef ds:uri="http://purl.org/dc/elements/1.1/"/>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780</TotalTime>
  <Words>3978</Words>
  <Application>Microsoft Office PowerPoint</Application>
  <PresentationFormat>Custom</PresentationFormat>
  <Paragraphs>470</Paragraphs>
  <Slides>39</Slides>
  <Notes>14</Notes>
  <HiddenSlides>4</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39</vt:i4>
      </vt:variant>
    </vt:vector>
  </HeadingPairs>
  <TitlesOfParts>
    <vt:vector size="50" baseType="lpstr">
      <vt:lpstr>Arial</vt:lpstr>
      <vt:lpstr>Calibri</vt:lpstr>
      <vt:lpstr>Calibri (Body)</vt:lpstr>
      <vt:lpstr>Consolas</vt:lpstr>
      <vt:lpstr>Times New Roman</vt:lpstr>
      <vt:lpstr>Wingdings</vt:lpstr>
      <vt:lpstr>4_PNNL_Option_4</vt:lpstr>
      <vt:lpstr>1_PNNL_Option_4</vt:lpstr>
      <vt:lpstr>5_PNNL_Option_4</vt:lpstr>
      <vt:lpstr>NSD DAC Webinar Template</vt:lpstr>
      <vt:lpstr>Acrobat Document</vt:lpstr>
      <vt:lpstr>Physics-constrained Deep Learning for Modeling and Control of Buildings </vt:lpstr>
      <vt:lpstr>Model Predictive Control</vt:lpstr>
      <vt:lpstr>Model Predictive Control for Building HVAC Systems</vt:lpstr>
      <vt:lpstr>SCADA Systems in Buildings</vt:lpstr>
      <vt:lpstr>Implementation of MPC in Building Management Systems </vt:lpstr>
      <vt:lpstr>Implementation of MPC in Office Building in Belgium</vt:lpstr>
      <vt:lpstr>Objective:  Integrate Deep Learning with MPC and Physics</vt:lpstr>
      <vt:lpstr>Deep Learning of MPC-based Control Policies</vt:lpstr>
      <vt:lpstr>Deep Learning-based Approximations of MPC</vt:lpstr>
      <vt:lpstr>Formulations of Constrained Optimization Problems</vt:lpstr>
      <vt:lpstr>Formulations of Constrained Optimization Problems</vt:lpstr>
      <vt:lpstr>Data-Driven Differentiable Parametric Optimization (D3PO)</vt:lpstr>
      <vt:lpstr>Constrained Neural Models in D3PO</vt:lpstr>
      <vt:lpstr>Differentiable Predictive Control (DPC)</vt:lpstr>
      <vt:lpstr>Constrained Neural State Space Models</vt:lpstr>
      <vt:lpstr>Neural Network Block Structure and Components</vt:lpstr>
      <vt:lpstr>Structured Linear Maps with Eigenvalue Constraints</vt:lpstr>
      <vt:lpstr>Training Constrained Neural State Space Models </vt:lpstr>
      <vt:lpstr>Modeling Thermal Dynamics</vt:lpstr>
      <vt:lpstr>Real World Data: Office Building</vt:lpstr>
      <vt:lpstr>Open-loop Trajectories of Linear Dynamics Model</vt:lpstr>
      <vt:lpstr>Open-loop Trajectories of Neural Dynamics Model</vt:lpstr>
      <vt:lpstr>Differentiable Predictive Control (DPC)</vt:lpstr>
      <vt:lpstr>Model Predictive Control vs  Differentiable Predictive Control</vt:lpstr>
      <vt:lpstr>Safety: Learning to Stabilize Unstable System with DPC</vt:lpstr>
      <vt:lpstr>Performance: Computationally efficient optimization with operational constraints</vt:lpstr>
      <vt:lpstr>Comparison of DPC with MPC, LQR, and RL</vt:lpstr>
      <vt:lpstr>Economic DPC for Building Control</vt:lpstr>
      <vt:lpstr>Closed-loop Performance of DPC on Learned Model without Plant-Model Mismatch </vt:lpstr>
      <vt:lpstr>Closed-loop Performance of DPC on Emulator Model with Plant-Model Mismatch </vt:lpstr>
      <vt:lpstr>Embedded Implementation of DPC</vt:lpstr>
      <vt:lpstr>Conclusion</vt:lpstr>
      <vt:lpstr>Backup: Dynamical Analysis of Deep Neural Networks</vt:lpstr>
      <vt:lpstr>Spectral Analysis and Stability of Deep Neural Networks</vt:lpstr>
      <vt:lpstr>Dynamical Effects of Weights</vt:lpstr>
      <vt:lpstr>Dynamical Effects of Activation Functions</vt:lpstr>
      <vt:lpstr>Dynamical Effects of Network Depth</vt:lpstr>
      <vt:lpstr>Attractors of Deep Neural Networks</vt:lpstr>
      <vt:lpstr>Attractors of Deep Neural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of Artificial Reasoning in Science (MARS)</dc:title>
  <dc:creator>Gosink, Luke</dc:creator>
  <cp:lastModifiedBy>Drgona, Jan</cp:lastModifiedBy>
  <cp:revision>5</cp:revision>
  <cp:lastPrinted>2019-12-19T20:23:30Z</cp:lastPrinted>
  <dcterms:created xsi:type="dcterms:W3CDTF">2019-06-28T17:44:25Z</dcterms:created>
  <dcterms:modified xsi:type="dcterms:W3CDTF">2021-06-17T18:33:40Z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0x010100EE4C8B40054EF848AB7CE52FA80BFE00</vt:lpwstr>
  </property>
</Properties>
</file>